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1" r:id="rId3"/>
    <p:sldMasterId id="2147483685" r:id="rId4"/>
  </p:sldMasterIdLst>
  <p:notesMasterIdLst>
    <p:notesMasterId r:id="rId20"/>
  </p:notesMasterIdLst>
  <p:sldIdLst>
    <p:sldId id="305" r:id="rId5"/>
    <p:sldId id="275" r:id="rId6"/>
    <p:sldId id="273" r:id="rId7"/>
    <p:sldId id="274" r:id="rId8"/>
    <p:sldId id="356" r:id="rId9"/>
    <p:sldId id="316" r:id="rId10"/>
    <p:sldId id="354" r:id="rId11"/>
    <p:sldId id="347" r:id="rId12"/>
    <p:sldId id="286" r:id="rId13"/>
    <p:sldId id="285" r:id="rId14"/>
    <p:sldId id="349" r:id="rId15"/>
    <p:sldId id="256" r:id="rId16"/>
    <p:sldId id="259" r:id="rId17"/>
    <p:sldId id="357" r:id="rId18"/>
    <p:sldId id="367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5"/>
    </p:embeddedFont>
    <p:embeddedFont>
      <p:font typeface="华文行楷" panose="02010800040101010101" charset="-122"/>
      <p:regular r:id="rId26"/>
    </p:embeddedFont>
    <p:embeddedFont>
      <p:font typeface="华文楷体" panose="02010600040101010101" pitchFamily="2" charset="-122"/>
      <p:regular r:id="rId27"/>
    </p:embeddedFont>
    <p:embeddedFont>
      <p:font typeface="楷体" panose="02010609060101010101" pitchFamily="49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  <p:embeddedFont>
      <p:font typeface="WPS-Bullets" pitchFamily="2" charset="0"/>
      <p:regular r:id="rId33"/>
    </p:embeddedFont>
    <p:embeddedFont>
      <p:font typeface="Segoe UI Semilight" panose="020B0402040204020203" pitchFamily="34" charset="0"/>
      <p:regular r:id="rId34"/>
      <p:italic r:id="rId35"/>
    </p:embeddedFont>
    <p:embeddedFont>
      <p:font typeface="华文新魏" panose="02010800040101010101" pitchFamily="2" charset="-122"/>
      <p:regular r:id="rId36"/>
    </p:embeddedFont>
    <p:embeddedFont>
      <p:font typeface="黑体" panose="02010609060101010101" charset="-122"/>
      <p:regular r:id="rId37"/>
    </p:embeddedFont>
    <p:embeddedFont>
      <p:font typeface="Calibri Light" panose="020F0302020204030204" charset="0"/>
      <p:regular r:id="rId38"/>
      <p:italic r:id="rId39"/>
    </p:embeddedFont>
    <p:embeddedFont>
      <p:font typeface="等线 Light" panose="02010600030101010101" charset="-122"/>
      <p:regular r:id="rId40"/>
    </p:embeddedFont>
    <p:embeddedFont>
      <p:font typeface="等线" panose="02010600030101010101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6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009D85"/>
    <a:srgbClr val="068380"/>
    <a:srgbClr val="056968"/>
    <a:srgbClr val="045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34" y="114"/>
      </p:cViewPr>
      <p:guideLst>
        <p:guide orient="horz" pos="2236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2" Type="http://schemas.openxmlformats.org/officeDocument/2006/relationships/tags" Target="tags/tag45.xml"/><Relationship Id="rId41" Type="http://schemas.openxmlformats.org/officeDocument/2006/relationships/font" Target="fonts/font17.fntdata"/><Relationship Id="rId40" Type="http://schemas.openxmlformats.org/officeDocument/2006/relationships/font" Target="fonts/font16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5.fntdata"/><Relationship Id="rId38" Type="http://schemas.openxmlformats.org/officeDocument/2006/relationships/font" Target="fonts/font14.fntdata"/><Relationship Id="rId37" Type="http://schemas.openxmlformats.org/officeDocument/2006/relationships/font" Target="fonts/font13.fntdata"/><Relationship Id="rId36" Type="http://schemas.openxmlformats.org/officeDocument/2006/relationships/font" Target="fonts/font12.fntdata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E87EF-EB1D-4B42-AC57-5E49B15E34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F0032-DBD6-42F4-8838-B8FFF5A67D8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hf sldNum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hf sldNum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3" Type="http://schemas.openxmlformats.org/officeDocument/2006/relationships/theme" Target="../theme/theme1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8" Type="http://schemas.openxmlformats.org/officeDocument/2006/relationships/theme" Target="../theme/theme3.xml"/><Relationship Id="rId37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5.xml"/><Relationship Id="rId3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</p:sldLayoutIdLs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3.jpeg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image" Target="../media/image8.png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15.png"/><Relationship Id="rId17" Type="http://schemas.openxmlformats.org/officeDocument/2006/relationships/tags" Target="../tags/tag34.xml"/><Relationship Id="rId16" Type="http://schemas.openxmlformats.org/officeDocument/2006/relationships/image" Target="../media/image14.jpeg"/><Relationship Id="rId15" Type="http://schemas.openxmlformats.org/officeDocument/2006/relationships/tags" Target="../tags/tag33.xml"/><Relationship Id="rId14" Type="http://schemas.openxmlformats.org/officeDocument/2006/relationships/image" Target="../media/image11.png"/><Relationship Id="rId13" Type="http://schemas.openxmlformats.org/officeDocument/2006/relationships/tags" Target="../tags/tag32.xml"/><Relationship Id="rId12" Type="http://schemas.openxmlformats.org/officeDocument/2006/relationships/image" Target="../media/image10.png"/><Relationship Id="rId11" Type="http://schemas.openxmlformats.org/officeDocument/2006/relationships/tags" Target="../tags/tag31.xml"/><Relationship Id="rId10" Type="http://schemas.openxmlformats.org/officeDocument/2006/relationships/image" Target="../media/image9.jpeg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16.jpeg"/><Relationship Id="rId1" Type="http://schemas.openxmlformats.org/officeDocument/2006/relationships/tags" Target="../tags/tag3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3.xml"/><Relationship Id="rId3" Type="http://schemas.openxmlformats.org/officeDocument/2006/relationships/image" Target="../media/image17.jpeg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4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2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2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2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image" Target="../media/image5.jpeg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0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5400000">
            <a:off x="4381543" y="-952457"/>
            <a:ext cx="3428914" cy="12192000"/>
          </a:xfrm>
          <a:prstGeom prst="rect">
            <a:avLst/>
          </a:prstGeom>
          <a:gradFill>
            <a:gsLst>
              <a:gs pos="0">
                <a:srgbClr val="C31131"/>
              </a:gs>
              <a:gs pos="100000">
                <a:srgbClr val="8317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09650" y="521335"/>
            <a:ext cx="10172700" cy="58146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68300" sx="104000" sy="104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  <a:sym typeface="Arial" panose="020B06040202020202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69775" y="1162965"/>
            <a:ext cx="866757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130" normalizeH="0" baseline="0" noProof="0" dirty="0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Arial" panose="020B0604020202020204"/>
              </a:rPr>
              <a:t>阳光心态</a:t>
            </a:r>
            <a:r>
              <a:rPr kumimoji="0" lang="en-US" altLang="zh-CN" sz="6000" b="1" i="0" u="none" strike="noStrike" kern="1200" cap="none" spc="130" normalizeH="0" baseline="0" noProof="0" dirty="0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Arial" panose="020B0604020202020204"/>
              </a:rPr>
              <a:t> </a:t>
            </a:r>
            <a:r>
              <a:rPr kumimoji="0" lang="zh-CN" altLang="en-US" sz="6000" b="1" i="0" u="none" strike="noStrike" kern="1200" cap="none" spc="130" normalizeH="0" baseline="0" noProof="0" dirty="0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Arial" panose="020B0604020202020204"/>
              </a:rPr>
              <a:t>轻松备考</a:t>
            </a:r>
            <a:endParaRPr kumimoji="0" lang="zh-CN" altLang="en-US" sz="6000" b="1" i="0" u="none" strike="noStrike" kern="1200" cap="none" spc="130" normalizeH="0" baseline="0" noProof="0" dirty="0"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0070C0"/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130" normalizeH="0" baseline="0" noProof="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Arial" panose="020B0604020202020204"/>
              </a:rPr>
              <a:t>——</a:t>
            </a:r>
            <a:r>
              <a:rPr kumimoji="0" lang="zh-CN" altLang="en-US" sz="3600" b="1" i="0" u="none" strike="noStrike" kern="1200" cap="none" spc="130" normalizeH="0" baseline="0" noProof="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Arial" panose="020B0604020202020204"/>
              </a:rPr>
              <a:t>考前心理调适指南</a:t>
            </a:r>
            <a:endParaRPr kumimoji="0" lang="zh-CN" altLang="en-US" sz="3600" b="1" i="0" u="none" strike="noStrike" kern="1200" cap="none" spc="130" normalizeH="0" baseline="0" noProof="0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0070C0"/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Arial" panose="020B0604020202020204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618963" y="5550385"/>
            <a:ext cx="3140750" cy="489093"/>
            <a:chOff x="2075300" y="3058710"/>
            <a:chExt cx="3140750" cy="489093"/>
          </a:xfrm>
        </p:grpSpPr>
        <p:sp>
          <p:nvSpPr>
            <p:cNvPr id="15" name="文本框 14"/>
            <p:cNvSpPr txBox="1"/>
            <p:nvPr/>
          </p:nvSpPr>
          <p:spPr>
            <a:xfrm>
              <a:off x="2075300" y="3209249"/>
              <a:ext cx="1995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487614" y="3058710"/>
              <a:ext cx="2728436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13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  <a:sym typeface="Arial" panose="020B0604020202020204"/>
                </a:rPr>
                <a:t>二零二四年一月</a:t>
              </a:r>
              <a:endParaRPr kumimoji="0" lang="zh-CN" altLang="en-US" sz="1600" b="0" i="0" u="none" strike="noStrike" kern="1200" cap="none" spc="1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185867" y="1430960"/>
            <a:ext cx="1138165" cy="460133"/>
            <a:chOff x="613542" y="6107218"/>
            <a:chExt cx="1138165" cy="46013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screen">
              <a:grayscl/>
            </a:blip>
            <a:srcRect/>
            <a:stretch>
              <a:fillRect/>
            </a:stretch>
          </p:blipFill>
          <p:spPr>
            <a:xfrm rot="16200000">
              <a:off x="642122" y="6078638"/>
              <a:ext cx="460133" cy="517294"/>
            </a:xfrm>
            <a:custGeom>
              <a:avLst/>
              <a:gdLst>
                <a:gd name="connsiteX0" fmla="*/ 0 w 799322"/>
                <a:gd name="connsiteY0" fmla="*/ 0 h 898619"/>
                <a:gd name="connsiteX1" fmla="*/ 799322 w 799322"/>
                <a:gd name="connsiteY1" fmla="*/ 0 h 898619"/>
                <a:gd name="connsiteX2" fmla="*/ 799322 w 799322"/>
                <a:gd name="connsiteY2" fmla="*/ 898619 h 898619"/>
                <a:gd name="connsiteX3" fmla="*/ 0 w 799322"/>
                <a:gd name="connsiteY3" fmla="*/ 898619 h 89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9322" h="898619">
                  <a:moveTo>
                    <a:pt x="0" y="0"/>
                  </a:moveTo>
                  <a:lnTo>
                    <a:pt x="799322" y="0"/>
                  </a:lnTo>
                  <a:lnTo>
                    <a:pt x="799322" y="898619"/>
                  </a:lnTo>
                  <a:lnTo>
                    <a:pt x="0" y="898619"/>
                  </a:lnTo>
                  <a:close/>
                </a:path>
              </a:pathLst>
            </a:cu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screen">
              <a:grayscl/>
            </a:blip>
            <a:srcRect/>
            <a:stretch>
              <a:fillRect/>
            </a:stretch>
          </p:blipFill>
          <p:spPr>
            <a:xfrm rot="16200000">
              <a:off x="1262993" y="6078638"/>
              <a:ext cx="460133" cy="517294"/>
            </a:xfrm>
            <a:custGeom>
              <a:avLst/>
              <a:gdLst>
                <a:gd name="connsiteX0" fmla="*/ 0 w 799322"/>
                <a:gd name="connsiteY0" fmla="*/ 0 h 898619"/>
                <a:gd name="connsiteX1" fmla="*/ 799322 w 799322"/>
                <a:gd name="connsiteY1" fmla="*/ 0 h 898619"/>
                <a:gd name="connsiteX2" fmla="*/ 799322 w 799322"/>
                <a:gd name="connsiteY2" fmla="*/ 898619 h 898619"/>
                <a:gd name="connsiteX3" fmla="*/ 0 w 799322"/>
                <a:gd name="connsiteY3" fmla="*/ 898619 h 89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9322" h="898619">
                  <a:moveTo>
                    <a:pt x="0" y="0"/>
                  </a:moveTo>
                  <a:lnTo>
                    <a:pt x="799322" y="0"/>
                  </a:lnTo>
                  <a:lnTo>
                    <a:pt x="799322" y="898619"/>
                  </a:lnTo>
                  <a:lnTo>
                    <a:pt x="0" y="898619"/>
                  </a:lnTo>
                  <a:close/>
                </a:path>
              </a:pathLst>
            </a:custGeom>
          </p:spPr>
        </p:pic>
      </p:grpSp>
      <p:grpSp>
        <p:nvGrpSpPr>
          <p:cNvPr id="19" name="组合 18"/>
          <p:cNvGrpSpPr/>
          <p:nvPr/>
        </p:nvGrpSpPr>
        <p:grpSpPr>
          <a:xfrm>
            <a:off x="9883857" y="2564441"/>
            <a:ext cx="1138165" cy="460133"/>
            <a:chOff x="613542" y="6107218"/>
            <a:chExt cx="1138165" cy="46013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screen">
              <a:grayscl/>
            </a:blip>
            <a:srcRect/>
            <a:stretch>
              <a:fillRect/>
            </a:stretch>
          </p:blipFill>
          <p:spPr>
            <a:xfrm rot="16200000">
              <a:off x="642122" y="6078638"/>
              <a:ext cx="460133" cy="517294"/>
            </a:xfrm>
            <a:custGeom>
              <a:avLst/>
              <a:gdLst>
                <a:gd name="connsiteX0" fmla="*/ 0 w 799322"/>
                <a:gd name="connsiteY0" fmla="*/ 0 h 898619"/>
                <a:gd name="connsiteX1" fmla="*/ 799322 w 799322"/>
                <a:gd name="connsiteY1" fmla="*/ 0 h 898619"/>
                <a:gd name="connsiteX2" fmla="*/ 799322 w 799322"/>
                <a:gd name="connsiteY2" fmla="*/ 898619 h 898619"/>
                <a:gd name="connsiteX3" fmla="*/ 0 w 799322"/>
                <a:gd name="connsiteY3" fmla="*/ 898619 h 89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9322" h="898619">
                  <a:moveTo>
                    <a:pt x="0" y="0"/>
                  </a:moveTo>
                  <a:lnTo>
                    <a:pt x="799322" y="0"/>
                  </a:lnTo>
                  <a:lnTo>
                    <a:pt x="799322" y="898619"/>
                  </a:lnTo>
                  <a:lnTo>
                    <a:pt x="0" y="898619"/>
                  </a:lnTo>
                  <a:close/>
                </a:path>
              </a:pathLst>
            </a:cu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screen">
              <a:grayscl/>
            </a:blip>
            <a:srcRect/>
            <a:stretch>
              <a:fillRect/>
            </a:stretch>
          </p:blipFill>
          <p:spPr>
            <a:xfrm rot="16200000">
              <a:off x="1262993" y="6078638"/>
              <a:ext cx="460133" cy="517294"/>
            </a:xfrm>
            <a:custGeom>
              <a:avLst/>
              <a:gdLst>
                <a:gd name="connsiteX0" fmla="*/ 0 w 799322"/>
                <a:gd name="connsiteY0" fmla="*/ 0 h 898619"/>
                <a:gd name="connsiteX1" fmla="*/ 799322 w 799322"/>
                <a:gd name="connsiteY1" fmla="*/ 0 h 898619"/>
                <a:gd name="connsiteX2" fmla="*/ 799322 w 799322"/>
                <a:gd name="connsiteY2" fmla="*/ 898619 h 898619"/>
                <a:gd name="connsiteX3" fmla="*/ 0 w 799322"/>
                <a:gd name="connsiteY3" fmla="*/ 898619 h 89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9322" h="898619">
                  <a:moveTo>
                    <a:pt x="0" y="0"/>
                  </a:moveTo>
                  <a:lnTo>
                    <a:pt x="799322" y="0"/>
                  </a:lnTo>
                  <a:lnTo>
                    <a:pt x="799322" y="898619"/>
                  </a:lnTo>
                  <a:lnTo>
                    <a:pt x="0" y="898619"/>
                  </a:lnTo>
                  <a:close/>
                </a:path>
              </a:pathLst>
            </a:custGeom>
          </p:spPr>
        </p:pic>
      </p:grp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37" y="3094144"/>
            <a:ext cx="9228275" cy="2093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0"/>
          <p:cNvSpPr/>
          <p:nvPr/>
        </p:nvSpPr>
        <p:spPr>
          <a:xfrm>
            <a:off x="7067005" y="2681201"/>
            <a:ext cx="831165" cy="831466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79144" y="1262035"/>
            <a:ext cx="1103978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117"/>
          <p:cNvSpPr/>
          <p:nvPr/>
        </p:nvSpPr>
        <p:spPr bwMode="auto">
          <a:xfrm>
            <a:off x="7246620" y="2944495"/>
            <a:ext cx="464185" cy="348615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marL="0" marR="0" lvl="0" indent="0" algn="ctr" defTabSz="227965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10" name="Group 15"/>
          <p:cNvGrpSpPr/>
          <p:nvPr/>
        </p:nvGrpSpPr>
        <p:grpSpPr>
          <a:xfrm>
            <a:off x="7246620" y="4054475"/>
            <a:ext cx="464185" cy="464185"/>
            <a:chOff x="4439444" y="2582069"/>
            <a:chExt cx="464344" cy="464344"/>
          </a:xfrm>
          <a:solidFill>
            <a:sysClr val="window" lastClr="FFFFFF"/>
          </a:solidFill>
        </p:grpSpPr>
        <p:sp>
          <p:nvSpPr>
            <p:cNvPr id="11" name="AutoShape 123"/>
            <p:cNvSpPr/>
            <p:nvPr/>
          </p:nvSpPr>
          <p:spPr bwMode="auto">
            <a:xfrm>
              <a:off x="4439444" y="258206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2" name="AutoShape 124"/>
            <p:cNvSpPr/>
            <p:nvPr/>
          </p:nvSpPr>
          <p:spPr bwMode="auto">
            <a:xfrm>
              <a:off x="4570413" y="2712244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3" name="AutoShape 125"/>
            <p:cNvSpPr/>
            <p:nvPr/>
          </p:nvSpPr>
          <p:spPr bwMode="auto">
            <a:xfrm>
              <a:off x="4613275" y="2755900"/>
              <a:ext cx="116682" cy="1166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14" name="Group 19"/>
          <p:cNvGrpSpPr/>
          <p:nvPr/>
        </p:nvGrpSpPr>
        <p:grpSpPr>
          <a:xfrm>
            <a:off x="7063195" y="1515976"/>
            <a:ext cx="831165" cy="831466"/>
            <a:chOff x="6678551" y="1578185"/>
            <a:chExt cx="831273" cy="831273"/>
          </a:xfrm>
        </p:grpSpPr>
        <p:sp>
          <p:nvSpPr>
            <p:cNvPr id="15" name="Oval 20"/>
            <p:cNvSpPr/>
            <p:nvPr/>
          </p:nvSpPr>
          <p:spPr>
            <a:xfrm>
              <a:off x="6678551" y="1578185"/>
              <a:ext cx="831273" cy="831273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6" name="AutoShape 139"/>
            <p:cNvSpPr/>
            <p:nvPr/>
          </p:nvSpPr>
          <p:spPr bwMode="auto">
            <a:xfrm>
              <a:off x="6862015" y="1768792"/>
              <a:ext cx="464344" cy="450057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077633" y="3936663"/>
            <a:ext cx="1842770" cy="44323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寻求专业帮助</a:t>
            </a:r>
            <a:endParaRPr lang="en-GB" sz="20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21" name="Rectangle 24"/>
          <p:cNvSpPr/>
          <p:nvPr/>
        </p:nvSpPr>
        <p:spPr>
          <a:xfrm>
            <a:off x="8077835" y="4320540"/>
            <a:ext cx="4312285" cy="48958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" panose="020B0503020204020204" pitchFamily="34" charset="-122"/>
                <a:cs typeface="Segoe UI Semilight" panose="020B0402040204020203" pitchFamily="34" charset="0"/>
                <a:sym typeface="+mn-ea"/>
              </a:rPr>
              <a:t>心理咨询师、辅导员等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微软雅黑" panose="020B0503020204020204" pitchFamily="34" charset="-122"/>
              <a:cs typeface="Segoe UI Semilight" panose="020B0402040204020203" pitchFamily="34" charset="0"/>
              <a:sym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78017" y="5222990"/>
            <a:ext cx="1576070" cy="44323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回顾和总结</a:t>
            </a:r>
            <a:endParaRPr lang="zh-CN" altLang="en-US" sz="20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23" name="Rectangle 24"/>
          <p:cNvSpPr/>
          <p:nvPr/>
        </p:nvSpPr>
        <p:spPr>
          <a:xfrm>
            <a:off x="8074660" y="5531485"/>
            <a:ext cx="4311650" cy="48958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" panose="020B0503020204020204" pitchFamily="34" charset="-122"/>
                <a:cs typeface="Segoe UI Semilight" panose="020B0402040204020203" pitchFamily="34" charset="0"/>
                <a:sym typeface="+mn-ea"/>
              </a:rPr>
              <a:t>考后进行积极复盘、总结归纳经验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微软雅黑" panose="020B0503020204020204" pitchFamily="34" charset="-122"/>
              <a:cs typeface="Segoe UI Semilight" panose="020B0402040204020203" pitchFamily="34" charset="0"/>
              <a:sym typeface="+mn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067137" y="5133367"/>
            <a:ext cx="831165" cy="831466"/>
            <a:chOff x="6293707" y="5022877"/>
            <a:chExt cx="831165" cy="831466"/>
          </a:xfrm>
        </p:grpSpPr>
        <p:sp>
          <p:nvSpPr>
            <p:cNvPr id="36" name="太阳形 35"/>
            <p:cNvSpPr/>
            <p:nvPr/>
          </p:nvSpPr>
          <p:spPr>
            <a:xfrm>
              <a:off x="6419356" y="5194702"/>
              <a:ext cx="571982" cy="515624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Oval 11"/>
            <p:cNvSpPr/>
            <p:nvPr/>
          </p:nvSpPr>
          <p:spPr>
            <a:xfrm>
              <a:off x="6293707" y="5022877"/>
              <a:ext cx="831165" cy="831466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38" name="星形: 五角 37"/>
            <p:cNvSpPr/>
            <p:nvPr/>
          </p:nvSpPr>
          <p:spPr>
            <a:xfrm>
              <a:off x="6473205" y="5163456"/>
              <a:ext cx="498817" cy="508597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Oval 20"/>
          <p:cNvSpPr/>
          <p:nvPr/>
        </p:nvSpPr>
        <p:spPr>
          <a:xfrm>
            <a:off x="7063105" y="3889375"/>
            <a:ext cx="831215" cy="831215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73" name="Group 15"/>
          <p:cNvGrpSpPr/>
          <p:nvPr/>
        </p:nvGrpSpPr>
        <p:grpSpPr>
          <a:xfrm>
            <a:off x="7246620" y="4067175"/>
            <a:ext cx="464185" cy="464185"/>
            <a:chOff x="4439444" y="2582069"/>
            <a:chExt cx="464344" cy="464344"/>
          </a:xfrm>
          <a:solidFill>
            <a:sysClr val="window" lastClr="FFFFFF"/>
          </a:solidFill>
        </p:grpSpPr>
        <p:sp>
          <p:nvSpPr>
            <p:cNvPr id="74" name="AutoShape 123"/>
            <p:cNvSpPr/>
            <p:nvPr>
              <p:custDataLst>
                <p:tags r:id="rId1"/>
              </p:custDataLst>
            </p:nvPr>
          </p:nvSpPr>
          <p:spPr bwMode="auto">
            <a:xfrm>
              <a:off x="4439444" y="258206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5" name="AutoShape 124"/>
            <p:cNvSpPr/>
            <p:nvPr>
              <p:custDataLst>
                <p:tags r:id="rId2"/>
              </p:custDataLst>
            </p:nvPr>
          </p:nvSpPr>
          <p:spPr bwMode="auto">
            <a:xfrm>
              <a:off x="4570413" y="2712244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6" name="AutoShape 125"/>
            <p:cNvSpPr/>
            <p:nvPr>
              <p:custDataLst>
                <p:tags r:id="rId3"/>
              </p:custDataLst>
            </p:nvPr>
          </p:nvSpPr>
          <p:spPr bwMode="auto">
            <a:xfrm>
              <a:off x="4613275" y="2755900"/>
              <a:ext cx="116682" cy="1166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77" name="文本框 60"/>
          <p:cNvSpPr txBox="1"/>
          <p:nvPr/>
        </p:nvSpPr>
        <p:spPr>
          <a:xfrm>
            <a:off x="8142996" y="3257749"/>
            <a:ext cx="1784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78" name="文本框 57"/>
          <p:cNvSpPr txBox="1"/>
          <p:nvPr/>
        </p:nvSpPr>
        <p:spPr>
          <a:xfrm>
            <a:off x="8135000" y="2724498"/>
            <a:ext cx="2602452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建立支持系统</a:t>
            </a:r>
            <a:endParaRPr lang="zh-CN" altLang="en-US" sz="21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8143240" y="3140710"/>
            <a:ext cx="37357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" panose="020B0503020204020204" pitchFamily="34" charset="-122"/>
                <a:cs typeface="Segoe UI Semilight" panose="020B0402040204020203" pitchFamily="34" charset="0"/>
                <a:sym typeface="+mn-ea"/>
              </a:rPr>
              <a:t>与家人、朋友或同学交流、寻求帮助等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微软雅黑" panose="020B0503020204020204" pitchFamily="34" charset="-122"/>
              <a:cs typeface="Segoe UI Semilight" panose="020B0402040204020203" pitchFamily="34" charset="0"/>
              <a:sym typeface="+mn-ea"/>
            </a:endParaRPr>
          </a:p>
        </p:txBody>
      </p:sp>
      <p:sp>
        <p:nvSpPr>
          <p:cNvPr id="51" name="文本框 57"/>
          <p:cNvSpPr txBox="1"/>
          <p:nvPr/>
        </p:nvSpPr>
        <p:spPr>
          <a:xfrm>
            <a:off x="8074675" y="1570703"/>
            <a:ext cx="2602452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保持健康的生活方式</a:t>
            </a:r>
            <a:endParaRPr lang="zh-CN" altLang="en-US" sz="21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134985" y="2065020"/>
            <a:ext cx="3911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" panose="020B0503020204020204" pitchFamily="34" charset="-122"/>
                <a:cs typeface="Segoe UI Semilight" panose="020B0402040204020203" pitchFamily="34" charset="0"/>
                <a:sym typeface="+mn-ea"/>
              </a:rPr>
              <a:t>充足的睡眠、合理的饮食、适当的休息等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微软雅黑" panose="020B0503020204020204" pitchFamily="34" charset="-122"/>
              <a:cs typeface="Segoe UI Semilight" panose="020B0402040204020203" pitchFamily="34" charset="0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938530" y="1637431"/>
            <a:ext cx="9470334" cy="3842243"/>
            <a:chOff x="-140467" y="2079244"/>
            <a:chExt cx="8002270" cy="3146742"/>
          </a:xfrm>
        </p:grpSpPr>
        <p:sp>
          <p:nvSpPr>
            <p:cNvPr id="31" name="椭圆 30"/>
            <p:cNvSpPr/>
            <p:nvPr>
              <p:custDataLst>
                <p:tags r:id="rId4"/>
              </p:custDataLst>
            </p:nvPr>
          </p:nvSpPr>
          <p:spPr>
            <a:xfrm>
              <a:off x="2604094" y="4720437"/>
              <a:ext cx="5257709" cy="505549"/>
            </a:xfrm>
            <a:prstGeom prst="ellipse">
              <a:avLst/>
            </a:prstGeom>
            <a:gradFill flip="none" rotWithShape="1">
              <a:gsLst>
                <a:gs pos="100000">
                  <a:srgbClr val="F5F4F2">
                    <a:alpha val="0"/>
                  </a:srgbClr>
                </a:gs>
                <a:gs pos="0">
                  <a:schemeClr val="tx1">
                    <a:lumMod val="85000"/>
                    <a:lumOff val="1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-140467" y="2079244"/>
              <a:ext cx="6829636" cy="3122811"/>
              <a:chOff x="-140467" y="2079244"/>
              <a:chExt cx="6829636" cy="3122811"/>
            </a:xfrm>
          </p:grpSpPr>
          <p:sp>
            <p:nvSpPr>
              <p:cNvPr id="32" name="椭圆 31"/>
              <p:cNvSpPr/>
              <p:nvPr>
                <p:custDataLst>
                  <p:tags r:id="rId5"/>
                </p:custDataLst>
              </p:nvPr>
            </p:nvSpPr>
            <p:spPr>
              <a:xfrm>
                <a:off x="-140467" y="4822228"/>
                <a:ext cx="3950195" cy="3798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5F4F2">
                      <a:alpha val="0"/>
                    </a:srgbClr>
                  </a:gs>
                  <a:gs pos="0">
                    <a:schemeClr val="tx1">
                      <a:lumMod val="85000"/>
                      <a:lumOff val="1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44" name="椭圆 43"/>
              <p:cNvSpPr/>
              <p:nvPr>
                <p:custDataLst>
                  <p:tags r:id="rId6"/>
                </p:custDataLst>
              </p:nvPr>
            </p:nvSpPr>
            <p:spPr>
              <a:xfrm>
                <a:off x="1288133" y="4633852"/>
                <a:ext cx="4217422" cy="405521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5F4F2">
                      <a:alpha val="0"/>
                    </a:srgbClr>
                  </a:gs>
                  <a:gs pos="0">
                    <a:schemeClr val="tx1">
                      <a:lumMod val="85000"/>
                      <a:lumOff val="1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pic>
            <p:nvPicPr>
              <p:cNvPr id="45" name="Picture 6" descr="iMac-mock-up-diferents-views.png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8153" y="2079244"/>
                <a:ext cx="3437383" cy="2857323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6303" y="2263097"/>
                <a:ext cx="2904134" cy="1830621"/>
              </a:xfrm>
              <a:prstGeom prst="rect">
                <a:avLst/>
              </a:prstGeom>
            </p:spPr>
          </p:pic>
          <p:pic>
            <p:nvPicPr>
              <p:cNvPr id="47" name="Picture 6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8453" y="3254726"/>
                <a:ext cx="3040716" cy="1763264"/>
              </a:xfrm>
              <a:prstGeom prst="rect">
                <a:avLst/>
              </a:prstGeom>
            </p:spPr>
          </p:pic>
          <p:pic>
            <p:nvPicPr>
              <p:cNvPr id="48" name="Picture 12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443" y="2739195"/>
                <a:ext cx="1697152" cy="2401098"/>
              </a:xfrm>
              <a:prstGeom prst="rect">
                <a:avLst/>
              </a:prstGeom>
            </p:spPr>
          </p:pic>
        </p:grpSp>
      </p:grpSp>
      <p:pic>
        <p:nvPicPr>
          <p:cNvPr id="35" name="图片 3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30" y="3248660"/>
            <a:ext cx="2649855" cy="1758950"/>
          </a:xfrm>
          <a:prstGeom prst="rect">
            <a:avLst/>
          </a:prstGeom>
        </p:spPr>
      </p:pic>
      <p:sp>
        <p:nvSpPr>
          <p:cNvPr id="58" name="TextBox 1"/>
          <p:cNvSpPr txBox="1"/>
          <p:nvPr>
            <p:custDataLst>
              <p:tags r:id="rId17"/>
            </p:custDataLst>
          </p:nvPr>
        </p:nvSpPr>
        <p:spPr>
          <a:xfrm>
            <a:off x="456690" y="444936"/>
            <a:ext cx="5397500" cy="65913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500" b="1" spc="190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/>
              </a:rPr>
              <a:t>三、</a:t>
            </a:r>
            <a:r>
              <a:rPr lang="zh-CN" altLang="en-US" sz="3500" b="1" spc="190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考前心理调适的方法</a:t>
            </a:r>
            <a:endParaRPr lang="zh-CN" altLang="en-US" sz="3500" b="1" spc="190" dirty="0">
              <a:solidFill>
                <a:schemeClr val="accent1">
                  <a:lumMod val="7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9120" y="2703195"/>
            <a:ext cx="1539875" cy="2374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7" grpId="0" animBg="1"/>
      <p:bldP spid="7" grpId="1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4" grpId="1" animBg="1"/>
      <p:bldP spid="77" grpId="0"/>
      <p:bldP spid="77" grpId="1"/>
      <p:bldP spid="78" grpId="0"/>
      <p:bldP spid="78" grpId="1"/>
      <p:bldP spid="79" grpId="0"/>
      <p:bldP spid="79" grpId="1"/>
      <p:bldP spid="51" grpId="0"/>
      <p:bldP spid="51" grpId="1"/>
      <p:bldP spid="54" grpId="0"/>
      <p:bldP spid="5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402025" y="1893094"/>
            <a:ext cx="9756247" cy="2017860"/>
          </a:xfrm>
          <a:prstGeom prst="rect">
            <a:avLst/>
          </a:prstGeom>
          <a:effectLst/>
        </p:spPr>
        <p:txBody>
          <a:bodyPr wrap="square" anchor="ctr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en-US" altLang="zh-CN" sz="3400" b="1" i="0" u="none" kern="1200" cap="none" spc="180" normalizeH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苹方 粗体"/>
              </a:rPr>
              <a:t>    </a:t>
            </a:r>
            <a:r>
              <a:rPr kumimoji="0" lang="zh-CN" altLang="en-US" sz="3400" b="1" i="0" u="none" kern="1200" cap="none" spc="180" normalizeH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苹方 粗体"/>
              </a:rPr>
              <a:t>考前心理调适是一个持续的过程，需要耐心和自我关怀。通过积极的应对方式，你可以更好地管理考试压力，保持冷静和专注，取得好成绩。</a:t>
            </a:r>
            <a:endParaRPr kumimoji="0" lang="zh-CN" altLang="en-US" sz="3400" b="1" i="0" u="none" kern="1200" cap="none" spc="180" normalizeH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苹方 粗体"/>
            </a:endParaRPr>
          </a:p>
        </p:txBody>
      </p:sp>
      <p:sp>
        <p:nvSpPr>
          <p:cNvPr id="12" name="Freeform 5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6019799" y="1156229"/>
            <a:ext cx="469366" cy="452840"/>
          </a:xfrm>
          <a:custGeom>
            <a:avLst/>
            <a:gdLst>
              <a:gd name="T0" fmla="*/ 54 w 135"/>
              <a:gd name="T1" fmla="*/ 130 h 130"/>
              <a:gd name="T2" fmla="*/ 0 w 135"/>
              <a:gd name="T3" fmla="*/ 130 h 130"/>
              <a:gd name="T4" fmla="*/ 0 w 135"/>
              <a:gd name="T5" fmla="*/ 76 h 130"/>
              <a:gd name="T6" fmla="*/ 14 w 135"/>
              <a:gd name="T7" fmla="*/ 21 h 130"/>
              <a:gd name="T8" fmla="*/ 54 w 135"/>
              <a:gd name="T9" fmla="*/ 0 h 130"/>
              <a:gd name="T10" fmla="*/ 54 w 135"/>
              <a:gd name="T11" fmla="*/ 26 h 130"/>
              <a:gd name="T12" fmla="*/ 27 w 135"/>
              <a:gd name="T13" fmla="*/ 76 h 130"/>
              <a:gd name="T14" fmla="*/ 54 w 135"/>
              <a:gd name="T15" fmla="*/ 76 h 130"/>
              <a:gd name="T16" fmla="*/ 54 w 135"/>
              <a:gd name="T17" fmla="*/ 130 h 130"/>
              <a:gd name="T18" fmla="*/ 135 w 135"/>
              <a:gd name="T19" fmla="*/ 130 h 130"/>
              <a:gd name="T20" fmla="*/ 81 w 135"/>
              <a:gd name="T21" fmla="*/ 130 h 130"/>
              <a:gd name="T22" fmla="*/ 81 w 135"/>
              <a:gd name="T23" fmla="*/ 76 h 130"/>
              <a:gd name="T24" fmla="*/ 95 w 135"/>
              <a:gd name="T25" fmla="*/ 21 h 130"/>
              <a:gd name="T26" fmla="*/ 135 w 135"/>
              <a:gd name="T27" fmla="*/ 0 h 130"/>
              <a:gd name="T28" fmla="*/ 135 w 135"/>
              <a:gd name="T29" fmla="*/ 26 h 130"/>
              <a:gd name="T30" fmla="*/ 109 w 135"/>
              <a:gd name="T31" fmla="*/ 76 h 130"/>
              <a:gd name="T32" fmla="*/ 135 w 135"/>
              <a:gd name="T33" fmla="*/ 76 h 130"/>
              <a:gd name="T34" fmla="*/ 135 w 135"/>
              <a:gd name="T35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5" h="130">
                <a:moveTo>
                  <a:pt x="54" y="130"/>
                </a:moveTo>
                <a:cubicBezTo>
                  <a:pt x="0" y="130"/>
                  <a:pt x="0" y="130"/>
                  <a:pt x="0" y="130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53"/>
                  <a:pt x="5" y="35"/>
                  <a:pt x="14" y="21"/>
                </a:cubicBezTo>
                <a:cubicBezTo>
                  <a:pt x="23" y="7"/>
                  <a:pt x="36" y="0"/>
                  <a:pt x="54" y="0"/>
                </a:cubicBezTo>
                <a:cubicBezTo>
                  <a:pt x="54" y="26"/>
                  <a:pt x="54" y="26"/>
                  <a:pt x="54" y="26"/>
                </a:cubicBezTo>
                <a:cubicBezTo>
                  <a:pt x="36" y="26"/>
                  <a:pt x="27" y="43"/>
                  <a:pt x="27" y="76"/>
                </a:cubicBezTo>
                <a:cubicBezTo>
                  <a:pt x="54" y="76"/>
                  <a:pt x="54" y="76"/>
                  <a:pt x="54" y="76"/>
                </a:cubicBezTo>
                <a:lnTo>
                  <a:pt x="54" y="130"/>
                </a:lnTo>
                <a:close/>
                <a:moveTo>
                  <a:pt x="135" y="130"/>
                </a:moveTo>
                <a:cubicBezTo>
                  <a:pt x="81" y="130"/>
                  <a:pt x="81" y="130"/>
                  <a:pt x="81" y="130"/>
                </a:cubicBezTo>
                <a:cubicBezTo>
                  <a:pt x="81" y="76"/>
                  <a:pt x="81" y="76"/>
                  <a:pt x="81" y="76"/>
                </a:cubicBezTo>
                <a:cubicBezTo>
                  <a:pt x="81" y="53"/>
                  <a:pt x="86" y="35"/>
                  <a:pt x="95" y="21"/>
                </a:cubicBezTo>
                <a:cubicBezTo>
                  <a:pt x="104" y="7"/>
                  <a:pt x="117" y="0"/>
                  <a:pt x="135" y="0"/>
                </a:cubicBezTo>
                <a:cubicBezTo>
                  <a:pt x="135" y="26"/>
                  <a:pt x="135" y="26"/>
                  <a:pt x="135" y="26"/>
                </a:cubicBezTo>
                <a:cubicBezTo>
                  <a:pt x="118" y="26"/>
                  <a:pt x="109" y="43"/>
                  <a:pt x="109" y="76"/>
                </a:cubicBezTo>
                <a:cubicBezTo>
                  <a:pt x="135" y="76"/>
                  <a:pt x="135" y="76"/>
                  <a:pt x="135" y="76"/>
                </a:cubicBezTo>
                <a:lnTo>
                  <a:pt x="135" y="1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Freeform 5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 rot="10800000">
            <a:off x="6045200" y="4036229"/>
            <a:ext cx="469366" cy="452840"/>
          </a:xfrm>
          <a:custGeom>
            <a:avLst/>
            <a:gdLst>
              <a:gd name="T0" fmla="*/ 54 w 135"/>
              <a:gd name="T1" fmla="*/ 130 h 130"/>
              <a:gd name="T2" fmla="*/ 0 w 135"/>
              <a:gd name="T3" fmla="*/ 130 h 130"/>
              <a:gd name="T4" fmla="*/ 0 w 135"/>
              <a:gd name="T5" fmla="*/ 76 h 130"/>
              <a:gd name="T6" fmla="*/ 14 w 135"/>
              <a:gd name="T7" fmla="*/ 21 h 130"/>
              <a:gd name="T8" fmla="*/ 54 w 135"/>
              <a:gd name="T9" fmla="*/ 0 h 130"/>
              <a:gd name="T10" fmla="*/ 54 w 135"/>
              <a:gd name="T11" fmla="*/ 26 h 130"/>
              <a:gd name="T12" fmla="*/ 27 w 135"/>
              <a:gd name="T13" fmla="*/ 76 h 130"/>
              <a:gd name="T14" fmla="*/ 54 w 135"/>
              <a:gd name="T15" fmla="*/ 76 h 130"/>
              <a:gd name="T16" fmla="*/ 54 w 135"/>
              <a:gd name="T17" fmla="*/ 130 h 130"/>
              <a:gd name="T18" fmla="*/ 135 w 135"/>
              <a:gd name="T19" fmla="*/ 130 h 130"/>
              <a:gd name="T20" fmla="*/ 81 w 135"/>
              <a:gd name="T21" fmla="*/ 130 h 130"/>
              <a:gd name="T22" fmla="*/ 81 w 135"/>
              <a:gd name="T23" fmla="*/ 76 h 130"/>
              <a:gd name="T24" fmla="*/ 95 w 135"/>
              <a:gd name="T25" fmla="*/ 21 h 130"/>
              <a:gd name="T26" fmla="*/ 135 w 135"/>
              <a:gd name="T27" fmla="*/ 0 h 130"/>
              <a:gd name="T28" fmla="*/ 135 w 135"/>
              <a:gd name="T29" fmla="*/ 26 h 130"/>
              <a:gd name="T30" fmla="*/ 109 w 135"/>
              <a:gd name="T31" fmla="*/ 76 h 130"/>
              <a:gd name="T32" fmla="*/ 135 w 135"/>
              <a:gd name="T33" fmla="*/ 76 h 130"/>
              <a:gd name="T34" fmla="*/ 135 w 135"/>
              <a:gd name="T35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5" h="130">
                <a:moveTo>
                  <a:pt x="54" y="130"/>
                </a:moveTo>
                <a:cubicBezTo>
                  <a:pt x="0" y="130"/>
                  <a:pt x="0" y="130"/>
                  <a:pt x="0" y="130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53"/>
                  <a:pt x="5" y="35"/>
                  <a:pt x="14" y="21"/>
                </a:cubicBezTo>
                <a:cubicBezTo>
                  <a:pt x="23" y="7"/>
                  <a:pt x="36" y="0"/>
                  <a:pt x="54" y="0"/>
                </a:cubicBezTo>
                <a:cubicBezTo>
                  <a:pt x="54" y="26"/>
                  <a:pt x="54" y="26"/>
                  <a:pt x="54" y="26"/>
                </a:cubicBezTo>
                <a:cubicBezTo>
                  <a:pt x="36" y="26"/>
                  <a:pt x="27" y="43"/>
                  <a:pt x="27" y="76"/>
                </a:cubicBezTo>
                <a:cubicBezTo>
                  <a:pt x="54" y="76"/>
                  <a:pt x="54" y="76"/>
                  <a:pt x="54" y="76"/>
                </a:cubicBezTo>
                <a:lnTo>
                  <a:pt x="54" y="130"/>
                </a:lnTo>
                <a:close/>
                <a:moveTo>
                  <a:pt x="135" y="130"/>
                </a:moveTo>
                <a:cubicBezTo>
                  <a:pt x="81" y="130"/>
                  <a:pt x="81" y="130"/>
                  <a:pt x="81" y="130"/>
                </a:cubicBezTo>
                <a:cubicBezTo>
                  <a:pt x="81" y="76"/>
                  <a:pt x="81" y="76"/>
                  <a:pt x="81" y="76"/>
                </a:cubicBezTo>
                <a:cubicBezTo>
                  <a:pt x="81" y="53"/>
                  <a:pt x="86" y="35"/>
                  <a:pt x="95" y="21"/>
                </a:cubicBezTo>
                <a:cubicBezTo>
                  <a:pt x="104" y="7"/>
                  <a:pt x="117" y="0"/>
                  <a:pt x="135" y="0"/>
                </a:cubicBezTo>
                <a:cubicBezTo>
                  <a:pt x="135" y="26"/>
                  <a:pt x="135" y="26"/>
                  <a:pt x="135" y="26"/>
                </a:cubicBezTo>
                <a:cubicBezTo>
                  <a:pt x="118" y="26"/>
                  <a:pt x="109" y="43"/>
                  <a:pt x="109" y="76"/>
                </a:cubicBezTo>
                <a:cubicBezTo>
                  <a:pt x="135" y="76"/>
                  <a:pt x="135" y="76"/>
                  <a:pt x="135" y="76"/>
                </a:cubicBezTo>
                <a:lnTo>
                  <a:pt x="135" y="1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schemeClr val="tx1">
                <a:lumMod val="95000"/>
                <a:lumOff val="5000"/>
                <a:alpha val="7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61690" y="5066030"/>
            <a:ext cx="65379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现在就拿出你的最佳状态！</a:t>
            </a:r>
            <a:endParaRPr lang="zh-CN" altLang="en-US" sz="4000" b="1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图片 3" descr="1_190318163159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" y="0"/>
            <a:ext cx="12188190" cy="68599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5035" y="628650"/>
            <a:ext cx="6240145" cy="51809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南京审计大学金审学院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心理健康教育与指导中心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细黑" panose="02010600040101010101" charset="-122"/>
              <a:ea typeface="华文细黑" panose="02010600040101010101" charset="-122"/>
            </a:endParaRPr>
          </a:p>
          <a:p>
            <a:endParaRPr lang="zh-CN" altLang="en-US" sz="1600" dirty="0">
              <a:solidFill>
                <a:schemeClr val="tx1"/>
              </a:solidFill>
            </a:endParaRPr>
          </a:p>
          <a:p>
            <a:r>
              <a:rPr lang="zh-CN" altLang="en-US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心理咨询室地址：B北20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zh-CN" altLang="en-US" sz="28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咨询时间：周一至周五</a:t>
            </a:r>
            <a:endParaRPr lang="zh-CN" altLang="en-US" sz="28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9:00-11:30；14:00-17:00</a:t>
            </a:r>
            <a:endParaRPr lang="zh-CN" altLang="en-US" sz="28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预约电话：025-85780087</a:t>
            </a:r>
            <a:endParaRPr lang="zh-CN" altLang="en-US" sz="28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QQ咨询：木槿花775878351</a:t>
            </a:r>
            <a:endParaRPr lang="zh-CN" altLang="en-US" sz="28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800" dirty="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_200118192629_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90" y="0"/>
            <a:ext cx="1218311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4370" y="755015"/>
            <a:ext cx="831215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江苏省大学生24小时心理热线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/>
              <a:t>025-58255200</a:t>
            </a:r>
            <a:endParaRPr lang="zh-CN" altLang="en-US" sz="3200" dirty="0"/>
          </a:p>
          <a:p>
            <a:endParaRPr lang="zh-CN" altLang="en-US" dirty="0"/>
          </a:p>
          <a:p>
            <a:endParaRPr lang="zh-CN" altLang="en-US" dirty="0"/>
          </a:p>
          <a:p>
            <a:pPr algn="ctr"/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江苏省大学生心理平台：“苏心APP”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endParaRPr lang="zh-CN" altLang="en-US" dirty="0"/>
          </a:p>
          <a:p>
            <a:pPr algn="l">
              <a:buClrTx/>
              <a:buSzTx/>
              <a:buFontTx/>
            </a:pPr>
            <a:r>
              <a:rPr lang="zh-CN" altLang="en-US" dirty="0"/>
              <a:t> 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19521" y="3535845"/>
            <a:ext cx="228283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使用“手机号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</a:rPr>
              <a:t>+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短信验证码”的方式登录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</a:rPr>
              <a:t>APP</a:t>
            </a:r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7746365" y="3678555"/>
            <a:ext cx="23964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“我在你说”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板块，从上午9:00到晚上21:00,咨询师们会实时在线，你可以随时进行文字，语音以及视频咨询。</a:t>
            </a:r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503" y="3551142"/>
            <a:ext cx="3136397" cy="2186928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V="1">
            <a:off x="203224" y="2445675"/>
            <a:ext cx="11811000" cy="1968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846328" y="2465023"/>
            <a:ext cx="7461849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1.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离校时做好宿舍消防安全检查，关闭宿舍水源、电源，不在宿舍存放易燃易爆等危险物品，彻底排查可能存在的消防安全隐患。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2. 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往返途中及假期出行尽量结伴而行，以便遇事能相互照应，应把个人去向及联系方式告知家长、辅导员和同学，并保持通讯工具畅通。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3. 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遵守交通安全法则，不乘坐非法运营车辆。乘车时保管好个人财物，不携带大量现金在身上。检查好身份证、学生证等重要证件，防止带来不便。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4. </a:t>
            </a:r>
            <a:r>
              <a:rPr lang="zh-CN" altLang="en-US" sz="20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假期兼职要选择正规渠道，切勿盲信网络刷单，警防传销、邪教等非法组织诱骗。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74" y="138720"/>
            <a:ext cx="7651630" cy="22155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203224" y="2465360"/>
            <a:ext cx="11784965" cy="635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846328" y="2465023"/>
            <a:ext cx="7461849" cy="40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defRPr/>
            </a:pPr>
            <a:endParaRPr lang="en-US" altLang="zh-CN" sz="2000" kern="1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5. </a:t>
            </a:r>
            <a:r>
              <a:rPr lang="zh-CN" altLang="en-US" sz="20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远离网贷，警惕各类电信网络诈骗，不点击未知链接，不轻信陌生来电，不透露个人信息，遇到转账汇款要多核实，发现有问题及时报警。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6. </a:t>
            </a:r>
            <a:r>
              <a:rPr lang="zh-CN" altLang="en-US" sz="20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不沉迷网络和电子游戏，对不熟悉的网络游戏、直播、</a:t>
            </a:r>
            <a:r>
              <a:rPr lang="en-US" altLang="zh-CN" sz="20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QQ</a:t>
            </a:r>
            <a:r>
              <a:rPr lang="zh-CN" altLang="en-US" sz="20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群、微信群、贴吧等不接触不参与，理性表达观点，不造谣不信谣不传谣。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7. </a:t>
            </a:r>
            <a:r>
              <a:rPr lang="zh-CN" altLang="en-US" sz="20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做好假期规划，养成健康规律的日常作息，早睡早起、适度运动，不暴饮暴食，不过度熬夜。不参与冒险、刺激的娱乐活动，积极参加有益于身心健康的活动。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74" y="138720"/>
            <a:ext cx="7651630" cy="22155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435" y="256976"/>
            <a:ext cx="3016204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一、诚信考试倡议</a:t>
            </a:r>
            <a:endParaRPr lang="zh-CN" alt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79144" y="889925"/>
            <a:ext cx="1103978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236243" y="1143001"/>
            <a:ext cx="62843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altLang="zh-CN" sz="2000" b="1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zh-CN" sz="2000" b="1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端正态度 诚实守信</a:t>
            </a:r>
            <a:endParaRPr lang="zh-CN" altLang="zh-CN" sz="2000" b="1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55600" algn="just"/>
            <a:r>
              <a:rPr lang="zh-CN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在期末考试前，同学们共同肩负着对诚信考试的责任。端正态度，是我们面对考试的第一步，以真实的心态对待每一场考试，诚实守信，拒绝作弊，是对自己学术尊严的捍卫。只有以端正的态度对待考试，我们才能在求知的征途上越走越远。</a:t>
            </a:r>
            <a:endParaRPr lang="zh-CN" altLang="zh-CN" sz="20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55600" algn="just">
              <a:spcBef>
                <a:spcPts val="600"/>
              </a:spcBef>
            </a:pPr>
            <a:r>
              <a:rPr lang="en-US" altLang="zh-CN" sz="2000" b="1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zh-CN" sz="2000" b="1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保持心态 认真备考</a:t>
            </a:r>
            <a:endParaRPr lang="zh-CN" altLang="zh-CN" sz="2000" b="1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55600" algn="just"/>
            <a:r>
              <a:rPr lang="zh-CN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面对考试的压力，保持平和心态至关重要。每一份努力都是积累，每一次备考都是对知识的深化。保持冷静，认真备考，不仅是对自己负责，更是对学业的尊重。用坚实的基础迎接考试，只有如此，我们才能在知识的海洋中游刃有余。</a:t>
            </a:r>
            <a:endParaRPr lang="zh-CN" altLang="zh-CN" sz="20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55600" algn="just">
              <a:spcBef>
                <a:spcPts val="600"/>
              </a:spcBef>
            </a:pPr>
            <a:r>
              <a:rPr lang="en-US" altLang="zh-CN" sz="2000" b="1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zh-CN" sz="2000" b="1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认真复习 查漏补缺</a:t>
            </a:r>
            <a:endParaRPr lang="zh-CN" altLang="zh-CN" sz="2000" b="1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55600" algn="just"/>
            <a:r>
              <a:rPr lang="zh-CN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认真复习是取得好成绩的关键，仔细检查知识点，查漏补缺，确保自己对每个概念都有透彻的理解，认真的复习过程是一次次淬炼，是我们走向成功的阶梯。在这个过程中，每一分钟的努力都会转化为成功的底色。</a:t>
            </a:r>
            <a:endParaRPr lang="zh-CN" altLang="zh-CN" sz="20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43" y="1779815"/>
            <a:ext cx="5435214" cy="3739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435" y="256976"/>
            <a:ext cx="4151130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二 、课程考核与成绩记载</a:t>
            </a:r>
            <a:endParaRPr lang="zh-CN" alt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79144" y="889925"/>
            <a:ext cx="1103978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108494" y="1356504"/>
            <a:ext cx="98368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第十七条 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学生因病不能参加学校组织的正常考试，应填写缓考申请表，凭学校医务所出具的诊断证明，经二级学院审核、教务处批准后方可缓考。缓考申请手续一般应在考试前办理，批准手续由教务处备案。缓考与补考同期进行。因事一般不得缓考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第十八条 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凡旷考或考核违规者，本次考核成绩以零分计，取消补考资格。学生考试违规，按照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南京审计大学金审学院考试规则和考试违规处理办法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给予相应的纪律处分。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第十九条 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课程考核不合格者，可参加下一学期初由学校组织的补考。补考成绩在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70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分及以上的，以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70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分记入学籍档案；补考成绩在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70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分以下的，以实际考分记载。补考后仍不合格的，必修课程必须重新修读同一课程；选修课可以重新修读该门课程，也可以改选其它符合要求的课程。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摘自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南京审计大学金审学院学籍管理规定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435" y="256976"/>
            <a:ext cx="4151130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三 、考试违规行为的处理</a:t>
            </a:r>
            <a:endParaRPr lang="zh-CN" alt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79144" y="889925"/>
            <a:ext cx="1103978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053860" y="1224952"/>
            <a:ext cx="1008428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处分等级： 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）严重警告；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）记过； 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）留校察看；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）开除学籍。 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处分认定标准：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）对违反考试纪律者，取消该门课程的考试成绩和正常补考资格，课程成绩以零分计，视违规情节和认错态度给予严重警告或记过处分；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）对考试作弊者，取消该门课程的考试成绩和正常补考资格，课程成绩以零分计，视作弊情节和认错态度给予记过处分或留校察看；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）对考试严重作弊者，视作弊情节和认错态度给予留校察看或开除学籍处分； 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）凡两次及以上违反考试规定者，给予留级察看或开除学籍处分；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摘自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南京审计大学金审学院考试规则和考试违规处理办法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组合 1"/>
          <p:cNvGrpSpPr/>
          <p:nvPr/>
        </p:nvGrpSpPr>
        <p:grpSpPr>
          <a:xfrm>
            <a:off x="3389630" y="2355850"/>
            <a:ext cx="5162550" cy="1959610"/>
            <a:chOff x="6164" y="2934"/>
            <a:chExt cx="6370" cy="3367"/>
          </a:xfrm>
        </p:grpSpPr>
        <p:sp>
          <p:nvSpPr>
            <p:cNvPr id="3" name="矩形 2"/>
            <p:cNvSpPr/>
            <p:nvPr/>
          </p:nvSpPr>
          <p:spPr>
            <a:xfrm>
              <a:off x="6164" y="3244"/>
              <a:ext cx="6370" cy="305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5844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9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7514" y="2934"/>
              <a:ext cx="3620" cy="568"/>
            </a:xfrm>
            <a:prstGeom prst="rect">
              <a:avLst/>
            </a:prstGeom>
            <a:solidFill>
              <a:srgbClr val="FF5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340" name="Rectangle 6"/>
            <p:cNvSpPr/>
            <p:nvPr/>
          </p:nvSpPr>
          <p:spPr>
            <a:xfrm>
              <a:off x="6820" y="4421"/>
              <a:ext cx="5358" cy="89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indent="-228600" algn="ctr" eaLnBrk="0" hangingPunct="0">
                <a:spcBef>
                  <a:spcPts val="1000"/>
                </a:spcBef>
              </a:pPr>
              <a:r>
                <a:rPr lang="zh-CN" altLang="en-US" sz="2800" b="1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你有</a:t>
              </a:r>
              <a:r>
                <a:rPr lang="zh-CN" sz="2800" b="1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考前综合征吗？</a:t>
              </a:r>
              <a:endParaRPr lang="zh-CN" sz="28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4341" name="组合 3"/>
          <p:cNvGrpSpPr/>
          <p:nvPr/>
        </p:nvGrpSpPr>
        <p:grpSpPr>
          <a:xfrm>
            <a:off x="0" y="274638"/>
            <a:ext cx="715963" cy="538162"/>
            <a:chOff x="0" y="432"/>
            <a:chExt cx="1127" cy="847"/>
          </a:xfrm>
        </p:grpSpPr>
        <p:sp>
          <p:nvSpPr>
            <p:cNvPr id="14342" name="矩形 16"/>
            <p:cNvSpPr/>
            <p:nvPr/>
          </p:nvSpPr>
          <p:spPr>
            <a:xfrm>
              <a:off x="0" y="432"/>
              <a:ext cx="792" cy="847"/>
            </a:xfrm>
            <a:prstGeom prst="rect">
              <a:avLst/>
            </a:prstGeom>
            <a:solidFill>
              <a:srgbClr val="FF5844"/>
            </a:solidFill>
            <a:ln w="9525">
              <a:noFill/>
            </a:ln>
          </p:spPr>
          <p:txBody>
            <a:bodyPr anchor="ctr" anchorCtr="0"/>
            <a:lstStyle/>
            <a:p>
              <a:pPr algn="ctr" eaLnBrk="0" hangingPunct="0"/>
              <a:endParaRPr lang="zh-CN" altLang="en-US" dirty="0">
                <a:solidFill>
                  <a:srgbClr val="F0564E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4343" name="矩形 7"/>
            <p:cNvSpPr/>
            <p:nvPr/>
          </p:nvSpPr>
          <p:spPr>
            <a:xfrm>
              <a:off x="887" y="432"/>
              <a:ext cx="240" cy="847"/>
            </a:xfrm>
            <a:prstGeom prst="rect">
              <a:avLst/>
            </a:prstGeom>
            <a:solidFill>
              <a:srgbClr val="FF5844"/>
            </a:solidFill>
            <a:ln w="9525">
              <a:noFill/>
            </a:ln>
          </p:spPr>
          <p:txBody>
            <a:bodyPr anchor="ctr" anchorCtr="0"/>
            <a:lstStyle/>
            <a:p>
              <a:pPr algn="ctr" eaLnBrk="0" hangingPunct="0"/>
              <a:endParaRPr lang="zh-CN" altLang="en-US" dirty="0">
                <a:solidFill>
                  <a:srgbClr val="F0564E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4344" name="TextBox 16"/>
          <p:cNvSpPr txBox="1"/>
          <p:nvPr/>
        </p:nvSpPr>
        <p:spPr>
          <a:xfrm>
            <a:off x="930275" y="1844675"/>
            <a:ext cx="2632075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zh-CN" altLang="en-US" sz="2800" b="1" dirty="0">
                <a:latin typeface="Calibri" panose="020F0502020204030204" charset="0"/>
                <a:ea typeface="宋体" panose="02010600030101010101" pitchFamily="2" charset="-122"/>
              </a:rPr>
              <a:t>课程太多</a:t>
            </a:r>
            <a:endParaRPr lang="zh-CN" altLang="en-US" sz="28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46" name="TextBox 18"/>
          <p:cNvSpPr txBox="1"/>
          <p:nvPr/>
        </p:nvSpPr>
        <p:spPr>
          <a:xfrm>
            <a:off x="9413558" y="2164715"/>
            <a:ext cx="282733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zh-CN" altLang="en-US" sz="2800" b="1" dirty="0">
                <a:latin typeface="Calibri" panose="020F0502020204030204" charset="0"/>
                <a:ea typeface="宋体" panose="02010600030101010101" pitchFamily="2" charset="-122"/>
              </a:rPr>
              <a:t>不停跑厕所</a:t>
            </a:r>
            <a:endParaRPr lang="zh-CN" altLang="en-US" sz="28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47" name="TextBox 19"/>
          <p:cNvSpPr txBox="1"/>
          <p:nvPr/>
        </p:nvSpPr>
        <p:spPr>
          <a:xfrm>
            <a:off x="562928" y="2535873"/>
            <a:ext cx="2633662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zh-CN" altLang="en-US" sz="2800" b="1" dirty="0">
                <a:latin typeface="Calibri" panose="020F0502020204030204" charset="0"/>
                <a:ea typeface="宋体" panose="02010600030101010101" pitchFamily="2" charset="-122"/>
              </a:rPr>
              <a:t>拖延拖延拖延</a:t>
            </a:r>
            <a:endParaRPr lang="zh-CN" altLang="en-US" sz="28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49" name="TextBox 21"/>
          <p:cNvSpPr txBox="1"/>
          <p:nvPr/>
        </p:nvSpPr>
        <p:spPr>
          <a:xfrm>
            <a:off x="802640" y="859790"/>
            <a:ext cx="31883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zh-CN" altLang="en-US" sz="3600" b="1" dirty="0">
                <a:latin typeface="Calibri" panose="020F0502020204030204" charset="0"/>
                <a:ea typeface="宋体" panose="02010600030101010101" pitchFamily="2" charset="-122"/>
              </a:rPr>
              <a:t>笔记来不及看</a:t>
            </a:r>
            <a:endParaRPr lang="zh-CN" altLang="en-US" sz="36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50" name="TextBox 23"/>
          <p:cNvSpPr txBox="1"/>
          <p:nvPr/>
        </p:nvSpPr>
        <p:spPr>
          <a:xfrm>
            <a:off x="4170680" y="1397000"/>
            <a:ext cx="35991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zh-CN" altLang="en-US" sz="2800" b="1" dirty="0">
                <a:latin typeface="Calibri" panose="020F0502020204030204" charset="0"/>
                <a:ea typeface="宋体" panose="02010600030101010101" pitchFamily="2" charset="-122"/>
              </a:rPr>
              <a:t>不看焦虑，看了不会</a:t>
            </a:r>
            <a:endParaRPr lang="zh-CN" altLang="en-US" sz="28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51" name="TextBox 24"/>
          <p:cNvSpPr txBox="1"/>
          <p:nvPr/>
        </p:nvSpPr>
        <p:spPr>
          <a:xfrm>
            <a:off x="8462645" y="403860"/>
            <a:ext cx="34448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zh-CN" altLang="en-US" sz="3600" b="1" dirty="0">
                <a:latin typeface="Calibri" panose="020F0502020204030204" charset="0"/>
                <a:ea typeface="宋体" panose="02010600030101010101" pitchFamily="2" charset="-122"/>
              </a:rPr>
              <a:t>人有多大胆</a:t>
            </a:r>
            <a:endParaRPr lang="zh-CN" altLang="en-US" sz="3600" b="1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3600" b="1" dirty="0">
                <a:latin typeface="Calibri" panose="020F0502020204030204" charset="0"/>
                <a:ea typeface="宋体" panose="02010600030101010101" pitchFamily="2" charset="-122"/>
              </a:rPr>
              <a:t>复习拖多晚</a:t>
            </a:r>
            <a:endParaRPr lang="zh-CN" altLang="en-US" sz="36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52" name="TextBox 25"/>
          <p:cNvSpPr txBox="1"/>
          <p:nvPr/>
        </p:nvSpPr>
        <p:spPr>
          <a:xfrm>
            <a:off x="657860" y="3508375"/>
            <a:ext cx="26822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zh-CN" altLang="en-US" sz="4000" b="1" dirty="0">
                <a:latin typeface="Calibri" panose="020F0502020204030204" charset="0"/>
                <a:ea typeface="宋体" panose="02010600030101010101" pitchFamily="2" charset="-122"/>
              </a:rPr>
              <a:t>宿舍太吵没法复习</a:t>
            </a:r>
            <a:endParaRPr lang="zh-CN" altLang="en-US" sz="40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53" name="TextBox 26"/>
          <p:cNvSpPr txBox="1"/>
          <p:nvPr/>
        </p:nvSpPr>
        <p:spPr>
          <a:xfrm>
            <a:off x="3038475" y="4483100"/>
            <a:ext cx="3426460" cy="6038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 eaLnBrk="0" hangingPunct="0"/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吃不下饭，打不起精神</a:t>
            </a:r>
            <a:endParaRPr lang="zh-CN" altLang="en-US" sz="24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54" name="TextBox 27"/>
          <p:cNvSpPr txBox="1"/>
          <p:nvPr/>
        </p:nvSpPr>
        <p:spPr>
          <a:xfrm>
            <a:off x="7769860" y="4541520"/>
            <a:ext cx="41027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zh-CN" altLang="en-US" sz="3200" b="1" dirty="0">
                <a:latin typeface="Calibri" panose="020F0502020204030204" charset="0"/>
                <a:ea typeface="宋体" panose="02010600030101010101" pitchFamily="2" charset="-122"/>
              </a:rPr>
              <a:t>求神拜佛保平安</a:t>
            </a:r>
            <a:endParaRPr lang="zh-CN" altLang="en-US" sz="32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55" name="TextBox 28"/>
          <p:cNvSpPr txBox="1"/>
          <p:nvPr/>
        </p:nvSpPr>
        <p:spPr>
          <a:xfrm>
            <a:off x="8844915" y="3058160"/>
            <a:ext cx="31826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zh-CN" altLang="en-US" sz="3200" b="1" dirty="0">
                <a:latin typeface="Calibri" panose="020F0502020204030204" charset="0"/>
                <a:ea typeface="宋体" panose="02010600030101010101" pitchFamily="2" charset="-122"/>
              </a:rPr>
              <a:t>天灵灵地灵灵</a:t>
            </a:r>
            <a:endParaRPr lang="zh-CN" altLang="en-US" sz="3200" b="1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3200" b="1" dirty="0">
                <a:latin typeface="Calibri" panose="020F0502020204030204" charset="0"/>
                <a:ea typeface="宋体" panose="02010600030101010101" pitchFamily="2" charset="-122"/>
              </a:rPr>
              <a:t>考试千万别得零</a:t>
            </a:r>
            <a:endParaRPr lang="zh-CN" altLang="en-US" sz="32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56" name="TextBox 29"/>
          <p:cNvSpPr txBox="1"/>
          <p:nvPr/>
        </p:nvSpPr>
        <p:spPr>
          <a:xfrm>
            <a:off x="3196590" y="5788025"/>
            <a:ext cx="43916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zh-CN" altLang="en-US" sz="2800" b="1" dirty="0">
                <a:latin typeface="Calibri" panose="020F0502020204030204" charset="0"/>
                <a:ea typeface="宋体" panose="02010600030101010101" pitchFamily="2" charset="-122"/>
              </a:rPr>
              <a:t>挂科影响过年心情</a:t>
            </a:r>
            <a:endParaRPr lang="zh-CN" altLang="en-US" sz="28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57" name="TextBox 30"/>
          <p:cNvSpPr txBox="1"/>
          <p:nvPr/>
        </p:nvSpPr>
        <p:spPr>
          <a:xfrm>
            <a:off x="8377873" y="1692910"/>
            <a:ext cx="2632075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心慌气短</a:t>
            </a:r>
            <a:endParaRPr lang="zh-CN" altLang="en-US" sz="24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60" name="TextBox 33"/>
          <p:cNvSpPr txBox="1"/>
          <p:nvPr/>
        </p:nvSpPr>
        <p:spPr>
          <a:xfrm>
            <a:off x="5219700" y="2339975"/>
            <a:ext cx="1855788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rPr>
              <a:t>集体讨论</a:t>
            </a:r>
            <a:endParaRPr lang="zh-CN" altLang="en-US" sz="2400" b="1" dirty="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01465" y="494030"/>
            <a:ext cx="3353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buClrTx/>
              <a:buSzTx/>
              <a:buFontTx/>
            </a:pPr>
            <a:r>
              <a:rPr lang="zh-CN" altLang="en-US" sz="2800" b="1" dirty="0">
                <a:latin typeface="Calibri" panose="020F0502020204030204" charset="0"/>
                <a:ea typeface="宋体" panose="02010600030101010101" pitchFamily="2" charset="-122"/>
              </a:rPr>
              <a:t>背书背到YUE</a:t>
            </a:r>
            <a:endParaRPr lang="zh-CN" altLang="en-US" sz="28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88705" y="6050280"/>
            <a:ext cx="3218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buClrTx/>
              <a:buSzTx/>
              <a:buFontTx/>
            </a:pPr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没法集中注意力</a:t>
            </a:r>
            <a:endParaRPr lang="zh-CN" altLang="en-US" sz="24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7860" y="5248910"/>
            <a:ext cx="32861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buClrTx/>
              <a:buSzTx/>
              <a:buFontTx/>
            </a:pPr>
            <a:r>
              <a:rPr lang="zh-CN" altLang="en-US" sz="2800" b="1" dirty="0">
                <a:latin typeface="Calibri" panose="020F0502020204030204" charset="0"/>
                <a:ea typeface="宋体" panose="02010600030101010101" pitchFamily="2" charset="-122"/>
              </a:rPr>
              <a:t>快乐考试周</a:t>
            </a:r>
            <a:endParaRPr lang="zh-CN" altLang="en-US" sz="2800" b="1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algn="l" eaLnBrk="0" hangingPunct="0">
              <a:buClrTx/>
              <a:buSzTx/>
              <a:buFontTx/>
            </a:pPr>
            <a:r>
              <a:rPr lang="zh-CN" altLang="en-US" sz="2800" b="1" dirty="0">
                <a:latin typeface="Calibri" panose="020F0502020204030204" charset="0"/>
                <a:ea typeface="宋体" panose="02010600030101010101" pitchFamily="2" charset="-122"/>
              </a:rPr>
              <a:t>哪有不发疯</a:t>
            </a:r>
            <a:endParaRPr lang="zh-CN" altLang="en-US" sz="28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78320" y="5351145"/>
            <a:ext cx="4102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Calibri" panose="020F0502020204030204" charset="0"/>
                <a:ea typeface="宋体" panose="02010600030101010101" pitchFamily="2" charset="-122"/>
              </a:rPr>
              <a:t>别人在复习，而我在预习</a:t>
            </a:r>
            <a:endParaRPr lang="zh-CN" altLang="en-US" sz="2400" b="1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0515" y="488751"/>
            <a:ext cx="4607560" cy="65913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sz="3500" b="1" spc="190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/>
              </a:rPr>
              <a:t>一 、什么是考前焦虑</a:t>
            </a:r>
            <a:endParaRPr lang="zh-CN" altLang="en-US" sz="3500" b="1" spc="190" dirty="0">
              <a:solidFill>
                <a:schemeClr val="accent1">
                  <a:lumMod val="7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80414" y="1330615"/>
            <a:ext cx="1103978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014095" y="2068195"/>
            <a:ext cx="10170795" cy="4159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dirty="0">
                <a:latin typeface="华文行楷" panose="02010800040101010101" charset="-122"/>
                <a:ea typeface="华文行楷" panose="02010800040101010101" charset="-122"/>
              </a:rPr>
              <a:t>       </a:t>
            </a:r>
            <a:r>
              <a:rPr lang="zh-CN" altLang="en-US" sz="2800" dirty="0">
                <a:latin typeface="华文行楷" panose="02010800040101010101" charset="-122"/>
                <a:ea typeface="华文行楷" panose="02010800040101010101" charset="-122"/>
              </a:rPr>
              <a:t>考前焦虑是指面临考试时，考生因感到无法有效应对压力而产生的情绪反应。这种焦虑情绪常伴随着一系列生理和心理上的症状，如头晕、胸闷、心悸、呼吸困难、口干、尿频、尿急、不安等。考前焦虑也常常表现为担忧、紧张或忧虑的情绪状态，影响考生的思维、注意力和记忆力，从而影响考试表现。</a:t>
            </a:r>
            <a:endParaRPr lang="zh-CN" altLang="en-US" sz="2800" dirty="0">
              <a:latin typeface="华文行楷" panose="02010800040101010101" charset="-122"/>
              <a:ea typeface="华文行楷" panose="02010800040101010101" charset="-122"/>
            </a:endParaRPr>
          </a:p>
          <a:p>
            <a:pPr algn="l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等腰三角形 15"/>
          <p:cNvSpPr/>
          <p:nvPr>
            <p:custDataLst>
              <p:tags r:id="rId2"/>
            </p:custDataLst>
          </p:nvPr>
        </p:nvSpPr>
        <p:spPr>
          <a:xfrm flipV="1">
            <a:off x="5433347" y="0"/>
            <a:ext cx="1325299" cy="73609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菱形 19"/>
          <p:cNvSpPr/>
          <p:nvPr>
            <p:custDataLst>
              <p:tags r:id="rId3"/>
            </p:custDataLst>
          </p:nvPr>
        </p:nvSpPr>
        <p:spPr>
          <a:xfrm>
            <a:off x="4397823" y="1560285"/>
            <a:ext cx="3396343" cy="3396343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4905820" y="2046514"/>
            <a:ext cx="2380347" cy="2423884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24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考前综合征</a:t>
            </a:r>
            <a:endParaRPr lang="zh-CN" altLang="en-US" sz="3200" b="1" spc="24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1122045" y="1339850"/>
            <a:ext cx="3063875" cy="3096260"/>
          </a:xfrm>
          <a:prstGeom prst="rect">
            <a:avLst/>
          </a:prstGeom>
        </p:spPr>
        <p:txBody>
          <a:bodyPr anchor="t">
            <a:norm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4000" b="1" spc="12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心理反应</a:t>
            </a:r>
            <a:endParaRPr lang="zh-CN" altLang="en-US" sz="4000" b="1" spc="12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908050" y="2409190"/>
            <a:ext cx="3123565" cy="4747895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000" spc="12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同学们在考前会担心自己的成绩。从而产生焦躁、恐慌、情绪低落等情绪异常波动。</a:t>
            </a:r>
            <a:endParaRPr lang="zh-CN" altLang="en-US" sz="2000" spc="12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7"/>
            </p:custDataLst>
          </p:nvPr>
        </p:nvSpPr>
        <p:spPr>
          <a:xfrm>
            <a:off x="5433347" y="6121177"/>
            <a:ext cx="1325299" cy="73609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87715" y="1339850"/>
            <a:ext cx="2706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  <a:buClrTx/>
              <a:buSzTx/>
              <a:buFontTx/>
            </a:pPr>
            <a:r>
              <a:rPr lang="zh-CN" altLang="en-US" sz="4000" b="1" spc="12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生理反应</a:t>
            </a:r>
            <a:endParaRPr lang="zh-CN" altLang="en-US" sz="4000" b="1" spc="12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48015" y="2376805"/>
            <a:ext cx="2712085" cy="2649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-28575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pc="12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大脑皮质上的神经在活动过程中产生了负面引导。例如头晕、心悸、尿频、心跳加快、失眠多梦、注意力分散等。</a:t>
            </a:r>
            <a:endParaRPr lang="zh-CN" altLang="en-US" spc="12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80" t="2465" b="5123"/>
          <a:stretch>
            <a:fillRect/>
          </a:stretch>
        </p:blipFill>
        <p:spPr>
          <a:xfrm flipH="1">
            <a:off x="908050" y="4136390"/>
            <a:ext cx="2524125" cy="2190115"/>
          </a:xfrm>
          <a:prstGeom prst="rect">
            <a:avLst/>
          </a:prstGeom>
          <a:solidFill>
            <a:srgbClr val="44546A"/>
          </a:solidFill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9"/>
          <a:stretch>
            <a:fillRect/>
          </a:stretch>
        </p:blipFill>
        <p:spPr>
          <a:xfrm>
            <a:off x="8220075" y="4136390"/>
            <a:ext cx="2892425" cy="22885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17"/>
          <p:cNvSpPr/>
          <p:nvPr>
            <p:custDataLst>
              <p:tags r:id="rId1"/>
            </p:custDataLst>
          </p:nvPr>
        </p:nvSpPr>
        <p:spPr>
          <a:xfrm>
            <a:off x="10682514" y="4595728"/>
            <a:ext cx="1509486" cy="2262272"/>
          </a:xfrm>
          <a:custGeom>
            <a:avLst/>
            <a:gdLst>
              <a:gd name="connsiteX0" fmla="*/ 2247813 w 2247813"/>
              <a:gd name="connsiteY0" fmla="*/ 0 h 3368805"/>
              <a:gd name="connsiteX1" fmla="*/ 2247813 w 2247813"/>
              <a:gd name="connsiteY1" fmla="*/ 3368805 h 3368805"/>
              <a:gd name="connsiteX2" fmla="*/ 0 w 2247813"/>
              <a:gd name="connsiteY2" fmla="*/ 3368805 h 336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7813" h="3368805">
                <a:moveTo>
                  <a:pt x="2247813" y="0"/>
                </a:moveTo>
                <a:lnTo>
                  <a:pt x="2247813" y="3368805"/>
                </a:lnTo>
                <a:lnTo>
                  <a:pt x="0" y="33688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任意多边形: 形状 22"/>
          <p:cNvSpPr/>
          <p:nvPr>
            <p:custDataLst>
              <p:tags r:id="rId2"/>
            </p:custDataLst>
          </p:nvPr>
        </p:nvSpPr>
        <p:spPr>
          <a:xfrm>
            <a:off x="0" y="1"/>
            <a:ext cx="8523249" cy="6858000"/>
          </a:xfrm>
          <a:custGeom>
            <a:avLst/>
            <a:gdLst>
              <a:gd name="connsiteX0" fmla="*/ 4148139 w 8523249"/>
              <a:gd name="connsiteY0" fmla="*/ 0 h 6858000"/>
              <a:gd name="connsiteX1" fmla="*/ 8523249 w 8523249"/>
              <a:gd name="connsiteY1" fmla="*/ 0 h 6858000"/>
              <a:gd name="connsiteX2" fmla="*/ 3938608 w 8523249"/>
              <a:gd name="connsiteY2" fmla="*/ 6858000 h 6858000"/>
              <a:gd name="connsiteX3" fmla="*/ 0 w 8523249"/>
              <a:gd name="connsiteY3" fmla="*/ 6858000 h 6858000"/>
              <a:gd name="connsiteX4" fmla="*/ 0 w 8523249"/>
              <a:gd name="connsiteY4" fmla="*/ 1776282 h 6858000"/>
              <a:gd name="connsiteX5" fmla="*/ 1187461 w 8523249"/>
              <a:gd name="connsiteY5" fmla="*/ 2 h 6858000"/>
              <a:gd name="connsiteX6" fmla="*/ 2130902 w 8523249"/>
              <a:gd name="connsiteY6" fmla="*/ 2 h 6858000"/>
              <a:gd name="connsiteX7" fmla="*/ 3910696 w 8523249"/>
              <a:gd name="connsiteY7" fmla="*/ 2 h 6858000"/>
              <a:gd name="connsiteX8" fmla="*/ 4148137 w 8523249"/>
              <a:gd name="connsiteY8" fmla="*/ 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3249" h="6858000">
                <a:moveTo>
                  <a:pt x="4148139" y="0"/>
                </a:moveTo>
                <a:lnTo>
                  <a:pt x="8523249" y="0"/>
                </a:lnTo>
                <a:lnTo>
                  <a:pt x="3938608" y="6858000"/>
                </a:lnTo>
                <a:lnTo>
                  <a:pt x="0" y="6858000"/>
                </a:lnTo>
                <a:lnTo>
                  <a:pt x="0" y="1776282"/>
                </a:lnTo>
                <a:lnTo>
                  <a:pt x="1187461" y="2"/>
                </a:lnTo>
                <a:lnTo>
                  <a:pt x="2130902" y="2"/>
                </a:lnTo>
                <a:lnTo>
                  <a:pt x="3910696" y="2"/>
                </a:lnTo>
                <a:lnTo>
                  <a:pt x="4148137" y="2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平行四边形 19"/>
          <p:cNvSpPr/>
          <p:nvPr>
            <p:custDataLst>
              <p:tags r:id="rId3"/>
            </p:custDataLst>
          </p:nvPr>
        </p:nvSpPr>
        <p:spPr>
          <a:xfrm>
            <a:off x="4291343" y="1"/>
            <a:ext cx="4918366" cy="6853230"/>
          </a:xfrm>
          <a:prstGeom prst="parallelogram">
            <a:avLst>
              <a:gd name="adj" fmla="val 92377"/>
            </a:avLst>
          </a:prstGeom>
          <a:solidFill>
            <a:schemeClr val="tx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1527350"/>
            <a:ext cx="12192000" cy="455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445" b="445"/>
          <a:stretch>
            <a:fillRect/>
          </a:stretch>
        </p:blipFill>
        <p:spPr>
          <a:xfrm>
            <a:off x="7414714" y="1798656"/>
            <a:ext cx="4010268" cy="4010266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35526" y="1968638"/>
            <a:ext cx="5518150" cy="3670300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81000" lvl="0" indent="-381000" algn="l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chemeClr val="tx2">
                  <a:lumMod val="75000"/>
                </a:schemeClr>
              </a:buClr>
              <a:buSzPct val="100000"/>
              <a:buFont typeface="WPS-Bullets" pitchFamily="2" charset="0"/>
              <a:buChar char=""/>
            </a:pPr>
            <a:r>
              <a:rPr lang="zh-CN" altLang="en-US" sz="2200" b="1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竞争压力</a:t>
            </a:r>
            <a:endParaRPr lang="zh-CN" altLang="en-US" sz="2200" b="1" spc="1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chemeClr val="tx2">
                  <a:lumMod val="75000"/>
                </a:schemeClr>
              </a:buClr>
              <a:buSzPct val="100000"/>
              <a:buFont typeface="WPS-Bullets" pitchFamily="2" charset="0"/>
              <a:buChar char=""/>
            </a:pPr>
            <a:r>
              <a:rPr lang="en-US" altLang="zh-CN" sz="2200" b="1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知识储备不充分和应试技能不足</a:t>
            </a:r>
            <a:endParaRPr lang="en-US" altLang="zh-CN" sz="2200" b="1" spc="1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chemeClr val="tx2">
                  <a:lumMod val="75000"/>
                </a:schemeClr>
              </a:buClr>
              <a:buSzPct val="100000"/>
              <a:buFont typeface="WPS-Bullets" pitchFamily="2" charset="0"/>
              <a:buChar char=""/>
            </a:pPr>
            <a:r>
              <a:rPr lang="en-US" altLang="zh-CN" sz="2200" b="1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对考试成绩的过度期望</a:t>
            </a:r>
            <a:endParaRPr lang="en-US" altLang="zh-CN" sz="2200" b="1" spc="1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chemeClr val="tx2">
                  <a:lumMod val="75000"/>
                </a:schemeClr>
              </a:buClr>
              <a:buSzPct val="100000"/>
              <a:buFont typeface="WPS-Bullets" pitchFamily="2" charset="0"/>
              <a:buChar char=""/>
            </a:pPr>
            <a:r>
              <a:rPr lang="en-US" altLang="zh-CN" sz="2200" b="1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对自我评价的担忧</a:t>
            </a:r>
            <a:endParaRPr lang="en-US" altLang="zh-CN" sz="2200" b="1" spc="1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chemeClr val="tx2">
                  <a:lumMod val="75000"/>
                </a:schemeClr>
              </a:buClr>
              <a:buSzPct val="100000"/>
              <a:buFont typeface="WPS-Bullets" pitchFamily="2" charset="0"/>
              <a:buChar char=""/>
            </a:pPr>
            <a:r>
              <a:rPr lang="en-US" altLang="zh-CN" sz="2200" b="1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其他个人因素（如自信心不足、考前身体状况不佳等）</a:t>
            </a:r>
            <a:endParaRPr lang="en-US" altLang="zh-CN" sz="2200" b="1" spc="1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835527" y="675541"/>
            <a:ext cx="7099300" cy="629920"/>
          </a:xfrm>
          <a:prstGeom prst="rect">
            <a:avLst/>
          </a:prstGeom>
          <a:noFill/>
        </p:spPr>
        <p:txBody>
          <a:bodyPr wrap="square" lIns="101600" tIns="38100" rIns="63500" bIns="38100" rtlCol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500" b="1" spc="190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/>
              </a:rPr>
              <a:t>二 、考前焦虑的原因</a:t>
            </a:r>
            <a:endParaRPr lang="zh-CN" altLang="en-US" sz="3500" b="1" spc="190" dirty="0">
              <a:solidFill>
                <a:schemeClr val="accent1">
                  <a:lumMod val="7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56589" y="1189645"/>
            <a:ext cx="1103978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 rot="18953939">
            <a:off x="7434559" y="1588319"/>
            <a:ext cx="719961" cy="721418"/>
            <a:chOff x="8337322" y="1312903"/>
            <a:chExt cx="447039" cy="447944"/>
          </a:xfrm>
        </p:grpSpPr>
        <p:sp>
          <p:nvSpPr>
            <p:cNvPr id="6" name="椭圆 80"/>
            <p:cNvSpPr/>
            <p:nvPr/>
          </p:nvSpPr>
          <p:spPr bwMode="auto">
            <a:xfrm rot="18900000">
              <a:off x="8337322" y="1312903"/>
              <a:ext cx="447039" cy="447944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prstDash val="solid"/>
            </a:ln>
            <a:effectLst>
              <a:innerShdw blurRad="76200" dist="38100" dir="162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7" name="Group 20"/>
            <p:cNvGrpSpPr/>
            <p:nvPr/>
          </p:nvGrpSpPr>
          <p:grpSpPr>
            <a:xfrm>
              <a:off x="8420466" y="1382153"/>
              <a:ext cx="285018" cy="290643"/>
              <a:chOff x="7160655" y="2178006"/>
              <a:chExt cx="379359" cy="386846"/>
            </a:xfrm>
            <a:solidFill>
              <a:schemeClr val="bg1"/>
            </a:solidFill>
          </p:grpSpPr>
          <p:sp>
            <p:nvSpPr>
              <p:cNvPr id="8" name="Freeform 36"/>
              <p:cNvSpPr>
                <a:spLocks noEditPoints="1"/>
              </p:cNvSpPr>
              <p:nvPr/>
            </p:nvSpPr>
            <p:spPr bwMode="auto">
              <a:xfrm>
                <a:off x="7277956" y="2178006"/>
                <a:ext cx="262058" cy="262058"/>
              </a:xfrm>
              <a:custGeom>
                <a:avLst/>
                <a:gdLst>
                  <a:gd name="T0" fmla="*/ 65 w 79"/>
                  <a:gd name="T1" fmla="*/ 14 h 79"/>
                  <a:gd name="T2" fmla="*/ 14 w 79"/>
                  <a:gd name="T3" fmla="*/ 14 h 79"/>
                  <a:gd name="T4" fmla="*/ 11 w 79"/>
                  <a:gd name="T5" fmla="*/ 63 h 79"/>
                  <a:gd name="T6" fmla="*/ 11 w 79"/>
                  <a:gd name="T7" fmla="*/ 63 h 79"/>
                  <a:gd name="T8" fmla="*/ 17 w 79"/>
                  <a:gd name="T9" fmla="*/ 68 h 79"/>
                  <a:gd name="T10" fmla="*/ 64 w 79"/>
                  <a:gd name="T11" fmla="*/ 65 h 79"/>
                  <a:gd name="T12" fmla="*/ 65 w 79"/>
                  <a:gd name="T13" fmla="*/ 14 h 79"/>
                  <a:gd name="T14" fmla="*/ 58 w 79"/>
                  <a:gd name="T15" fmla="*/ 59 h 79"/>
                  <a:gd name="T16" fmla="*/ 20 w 79"/>
                  <a:gd name="T17" fmla="*/ 59 h 79"/>
                  <a:gd name="T18" fmla="*/ 20 w 79"/>
                  <a:gd name="T19" fmla="*/ 21 h 79"/>
                  <a:gd name="T20" fmla="*/ 58 w 79"/>
                  <a:gd name="T21" fmla="*/ 21 h 79"/>
                  <a:gd name="T22" fmla="*/ 58 w 79"/>
                  <a:gd name="T23" fmla="*/ 5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79">
                    <a:moveTo>
                      <a:pt x="65" y="14"/>
                    </a:moveTo>
                    <a:cubicBezTo>
                      <a:pt x="51" y="0"/>
                      <a:pt x="28" y="0"/>
                      <a:pt x="14" y="14"/>
                    </a:cubicBezTo>
                    <a:cubicBezTo>
                      <a:pt x="0" y="28"/>
                      <a:pt x="0" y="49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4" y="66"/>
                      <a:pt x="15" y="67"/>
                      <a:pt x="17" y="68"/>
                    </a:cubicBezTo>
                    <a:cubicBezTo>
                      <a:pt x="31" y="79"/>
                      <a:pt x="51" y="78"/>
                      <a:pt x="64" y="65"/>
                    </a:cubicBezTo>
                    <a:cubicBezTo>
                      <a:pt x="78" y="51"/>
                      <a:pt x="79" y="29"/>
                      <a:pt x="65" y="14"/>
                    </a:cubicBezTo>
                    <a:close/>
                    <a:moveTo>
                      <a:pt x="58" y="59"/>
                    </a:moveTo>
                    <a:cubicBezTo>
                      <a:pt x="47" y="69"/>
                      <a:pt x="30" y="69"/>
                      <a:pt x="20" y="59"/>
                    </a:cubicBezTo>
                    <a:cubicBezTo>
                      <a:pt x="9" y="48"/>
                      <a:pt x="9" y="31"/>
                      <a:pt x="20" y="21"/>
                    </a:cubicBezTo>
                    <a:cubicBezTo>
                      <a:pt x="31" y="10"/>
                      <a:pt x="48" y="10"/>
                      <a:pt x="58" y="21"/>
                    </a:cubicBezTo>
                    <a:cubicBezTo>
                      <a:pt x="69" y="31"/>
                      <a:pt x="69" y="48"/>
                      <a:pt x="58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9" name="Freeform 37"/>
              <p:cNvSpPr/>
              <p:nvPr/>
            </p:nvSpPr>
            <p:spPr bwMode="auto">
              <a:xfrm>
                <a:off x="7160655" y="2400130"/>
                <a:ext cx="159730" cy="164722"/>
              </a:xfrm>
              <a:custGeom>
                <a:avLst/>
                <a:gdLst>
                  <a:gd name="T0" fmla="*/ 0 w 64"/>
                  <a:gd name="T1" fmla="*/ 52 h 66"/>
                  <a:gd name="T2" fmla="*/ 12 w 64"/>
                  <a:gd name="T3" fmla="*/ 66 h 66"/>
                  <a:gd name="T4" fmla="*/ 64 w 64"/>
                  <a:gd name="T5" fmla="*/ 8 h 66"/>
                  <a:gd name="T6" fmla="*/ 55 w 64"/>
                  <a:gd name="T7" fmla="*/ 0 h 66"/>
                  <a:gd name="T8" fmla="*/ 0 w 64"/>
                  <a:gd name="T9" fmla="*/ 5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6">
                    <a:moveTo>
                      <a:pt x="0" y="52"/>
                    </a:moveTo>
                    <a:lnTo>
                      <a:pt x="12" y="66"/>
                    </a:lnTo>
                    <a:lnTo>
                      <a:pt x="64" y="8"/>
                    </a:lnTo>
                    <a:lnTo>
                      <a:pt x="55" y="0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Freeform 38"/>
              <p:cNvSpPr/>
              <p:nvPr/>
            </p:nvSpPr>
            <p:spPr bwMode="auto">
              <a:xfrm>
                <a:off x="7412728" y="2265358"/>
                <a:ext cx="99831" cy="119797"/>
              </a:xfrm>
              <a:custGeom>
                <a:avLst/>
                <a:gdLst>
                  <a:gd name="T0" fmla="*/ 16 w 30"/>
                  <a:gd name="T1" fmla="*/ 0 h 36"/>
                  <a:gd name="T2" fmla="*/ 0 w 30"/>
                  <a:gd name="T3" fmla="*/ 34 h 36"/>
                  <a:gd name="T4" fmla="*/ 6 w 30"/>
                  <a:gd name="T5" fmla="*/ 36 h 36"/>
                  <a:gd name="T6" fmla="*/ 16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16" y="0"/>
                    </a:moveTo>
                    <a:cubicBezTo>
                      <a:pt x="20" y="26"/>
                      <a:pt x="0" y="34"/>
                      <a:pt x="0" y="34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0" y="21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7366177" y="2756352"/>
            <a:ext cx="719961" cy="721418"/>
            <a:chOff x="11660913" y="1312903"/>
            <a:chExt cx="447039" cy="447944"/>
          </a:xfrm>
        </p:grpSpPr>
        <p:sp>
          <p:nvSpPr>
            <p:cNvPr id="12" name="椭圆 80"/>
            <p:cNvSpPr/>
            <p:nvPr/>
          </p:nvSpPr>
          <p:spPr bwMode="auto">
            <a:xfrm rot="18900000">
              <a:off x="11660913" y="1312903"/>
              <a:ext cx="447039" cy="447944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prstDash val="solid"/>
            </a:ln>
            <a:effectLst>
              <a:innerShdw blurRad="76200" dist="38100" dir="162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3" name="Group 31"/>
            <p:cNvGrpSpPr/>
            <p:nvPr/>
          </p:nvGrpSpPr>
          <p:grpSpPr>
            <a:xfrm>
              <a:off x="11760737" y="1438832"/>
              <a:ext cx="284677" cy="177285"/>
              <a:chOff x="2942785" y="3296116"/>
              <a:chExt cx="416796" cy="259561"/>
            </a:xfrm>
            <a:solidFill>
              <a:schemeClr val="bg1"/>
            </a:solidFill>
          </p:grpSpPr>
          <p:sp>
            <p:nvSpPr>
              <p:cNvPr id="14" name="Freeform 95"/>
              <p:cNvSpPr>
                <a:spLocks noEditPoints="1"/>
              </p:cNvSpPr>
              <p:nvPr/>
            </p:nvSpPr>
            <p:spPr bwMode="auto">
              <a:xfrm>
                <a:off x="2942785" y="3296116"/>
                <a:ext cx="416796" cy="259561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5 h 78"/>
                  <a:gd name="T16" fmla="*/ 113 w 125"/>
                  <a:gd name="T17" fmla="*/ 18 h 78"/>
                  <a:gd name="T18" fmla="*/ 104 w 125"/>
                  <a:gd name="T19" fmla="*/ 68 h 78"/>
                  <a:gd name="T20" fmla="*/ 10 w 125"/>
                  <a:gd name="T21" fmla="*/ 68 h 78"/>
                  <a:gd name="T22" fmla="*/ 10 w 125"/>
                  <a:gd name="T23" fmla="*/ 9 h 78"/>
                  <a:gd name="T24" fmla="*/ 104 w 125"/>
                  <a:gd name="T25" fmla="*/ 9 h 78"/>
                  <a:gd name="T26" fmla="*/ 104 w 125"/>
                  <a:gd name="T27" fmla="*/ 6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5"/>
                      <a:pt x="125" y="25"/>
                      <a:pt x="125" y="25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8"/>
                    </a:moveTo>
                    <a:cubicBezTo>
                      <a:pt x="10" y="68"/>
                      <a:pt x="10" y="68"/>
                      <a:pt x="10" y="6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4" y="9"/>
                      <a:pt x="104" y="9"/>
                      <a:pt x="104" y="9"/>
                    </a:cubicBezTo>
                    <a:lnTo>
                      <a:pt x="104" y="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Rectangle 96"/>
              <p:cNvSpPr>
                <a:spLocks noChangeArrowheads="1"/>
              </p:cNvSpPr>
              <p:nvPr/>
            </p:nvSpPr>
            <p:spPr bwMode="auto">
              <a:xfrm>
                <a:off x="3000187" y="3351023"/>
                <a:ext cx="79865" cy="1447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Rectangle 97"/>
              <p:cNvSpPr>
                <a:spLocks noChangeArrowheads="1"/>
              </p:cNvSpPr>
              <p:nvPr/>
            </p:nvSpPr>
            <p:spPr bwMode="auto">
              <a:xfrm>
                <a:off x="3092532" y="3351023"/>
                <a:ext cx="77370" cy="1447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7366173" y="4030162"/>
            <a:ext cx="719961" cy="721418"/>
            <a:chOff x="14910228" y="1312903"/>
            <a:chExt cx="447039" cy="447944"/>
          </a:xfrm>
        </p:grpSpPr>
        <p:sp>
          <p:nvSpPr>
            <p:cNvPr id="18" name="椭圆 80"/>
            <p:cNvSpPr/>
            <p:nvPr/>
          </p:nvSpPr>
          <p:spPr bwMode="auto">
            <a:xfrm rot="18900000">
              <a:off x="14910228" y="1312903"/>
              <a:ext cx="447039" cy="447944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prstDash val="solid"/>
            </a:ln>
            <a:effectLst>
              <a:innerShdw blurRad="76200" dist="38100" dir="16200000">
                <a:prstClr val="black">
                  <a:alpha val="50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9" name="Group 23"/>
            <p:cNvGrpSpPr/>
            <p:nvPr/>
          </p:nvGrpSpPr>
          <p:grpSpPr>
            <a:xfrm>
              <a:off x="15029656" y="1405432"/>
              <a:ext cx="265925" cy="231832"/>
              <a:chOff x="7540014" y="4306907"/>
              <a:chExt cx="389342" cy="339426"/>
            </a:xfrm>
            <a:solidFill>
              <a:schemeClr val="bg1"/>
            </a:solidFill>
          </p:grpSpPr>
          <p:sp>
            <p:nvSpPr>
              <p:cNvPr id="20" name="Freeform 110"/>
              <p:cNvSpPr/>
              <p:nvPr/>
            </p:nvSpPr>
            <p:spPr bwMode="auto">
              <a:xfrm>
                <a:off x="7799575" y="4409234"/>
                <a:ext cx="102328" cy="102328"/>
              </a:xfrm>
              <a:custGeom>
                <a:avLst/>
                <a:gdLst>
                  <a:gd name="T0" fmla="*/ 0 w 41"/>
                  <a:gd name="T1" fmla="*/ 39 h 41"/>
                  <a:gd name="T2" fmla="*/ 3 w 41"/>
                  <a:gd name="T3" fmla="*/ 41 h 41"/>
                  <a:gd name="T4" fmla="*/ 41 w 41"/>
                  <a:gd name="T5" fmla="*/ 3 h 41"/>
                  <a:gd name="T6" fmla="*/ 39 w 41"/>
                  <a:gd name="T7" fmla="*/ 0 h 41"/>
                  <a:gd name="T8" fmla="*/ 0 w 41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1" name="Freeform 111"/>
              <p:cNvSpPr/>
              <p:nvPr/>
            </p:nvSpPr>
            <p:spPr bwMode="auto">
              <a:xfrm>
                <a:off x="7777112" y="4381780"/>
                <a:ext cx="109814" cy="114806"/>
              </a:xfrm>
              <a:custGeom>
                <a:avLst/>
                <a:gdLst>
                  <a:gd name="T0" fmla="*/ 37 w 44"/>
                  <a:gd name="T1" fmla="*/ 0 h 46"/>
                  <a:gd name="T2" fmla="*/ 0 w 44"/>
                  <a:gd name="T3" fmla="*/ 39 h 46"/>
                  <a:gd name="T4" fmla="*/ 6 w 44"/>
                  <a:gd name="T5" fmla="*/ 46 h 46"/>
                  <a:gd name="T6" fmla="*/ 44 w 44"/>
                  <a:gd name="T7" fmla="*/ 8 h 46"/>
                  <a:gd name="T8" fmla="*/ 37 w 44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2" name="Freeform 112"/>
              <p:cNvSpPr/>
              <p:nvPr/>
            </p:nvSpPr>
            <p:spPr bwMode="auto">
              <a:xfrm>
                <a:off x="7757146" y="4366805"/>
                <a:ext cx="104823" cy="104823"/>
              </a:xfrm>
              <a:custGeom>
                <a:avLst/>
                <a:gdLst>
                  <a:gd name="T0" fmla="*/ 0 w 42"/>
                  <a:gd name="T1" fmla="*/ 38 h 42"/>
                  <a:gd name="T2" fmla="*/ 4 w 42"/>
                  <a:gd name="T3" fmla="*/ 42 h 42"/>
                  <a:gd name="T4" fmla="*/ 42 w 42"/>
                  <a:gd name="T5" fmla="*/ 4 h 42"/>
                  <a:gd name="T6" fmla="*/ 38 w 42"/>
                  <a:gd name="T7" fmla="*/ 0 h 42"/>
                  <a:gd name="T8" fmla="*/ 0 w 42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3" name="Freeform 113"/>
              <p:cNvSpPr/>
              <p:nvPr/>
            </p:nvSpPr>
            <p:spPr bwMode="auto">
              <a:xfrm>
                <a:off x="7729693" y="4469133"/>
                <a:ext cx="69882" cy="69882"/>
              </a:xfrm>
              <a:custGeom>
                <a:avLst/>
                <a:gdLst>
                  <a:gd name="T0" fmla="*/ 28 w 28"/>
                  <a:gd name="T1" fmla="*/ 20 h 28"/>
                  <a:gd name="T2" fmla="*/ 8 w 28"/>
                  <a:gd name="T3" fmla="*/ 0 h 28"/>
                  <a:gd name="T4" fmla="*/ 0 w 28"/>
                  <a:gd name="T5" fmla="*/ 20 h 28"/>
                  <a:gd name="T6" fmla="*/ 9 w 28"/>
                  <a:gd name="T7" fmla="*/ 28 h 28"/>
                  <a:gd name="T8" fmla="*/ 28 w 28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4" name="Freeform 114"/>
              <p:cNvSpPr/>
              <p:nvPr/>
            </p:nvSpPr>
            <p:spPr bwMode="auto">
              <a:xfrm>
                <a:off x="7712222" y="4526535"/>
                <a:ext cx="34941" cy="32446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6 h 13"/>
                  <a:gd name="T4" fmla="*/ 6 w 14"/>
                  <a:gd name="T5" fmla="*/ 0 h 13"/>
                  <a:gd name="T6" fmla="*/ 0 w 14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5" name="Freeform 115"/>
              <p:cNvSpPr/>
              <p:nvPr/>
            </p:nvSpPr>
            <p:spPr bwMode="auto">
              <a:xfrm>
                <a:off x="7859474" y="4341848"/>
                <a:ext cx="69882" cy="69882"/>
              </a:xfrm>
              <a:custGeom>
                <a:avLst/>
                <a:gdLst>
                  <a:gd name="T0" fmla="*/ 7 w 28"/>
                  <a:gd name="T1" fmla="*/ 0 h 28"/>
                  <a:gd name="T2" fmla="*/ 0 w 28"/>
                  <a:gd name="T3" fmla="*/ 8 h 28"/>
                  <a:gd name="T4" fmla="*/ 20 w 28"/>
                  <a:gd name="T5" fmla="*/ 28 h 28"/>
                  <a:gd name="T6" fmla="*/ 28 w 28"/>
                  <a:gd name="T7" fmla="*/ 20 h 28"/>
                  <a:gd name="T8" fmla="*/ 7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6" name="Freeform 116"/>
              <p:cNvSpPr/>
              <p:nvPr/>
            </p:nvSpPr>
            <p:spPr bwMode="auto">
              <a:xfrm>
                <a:off x="7540014" y="4306907"/>
                <a:ext cx="279527" cy="339426"/>
              </a:xfrm>
              <a:custGeom>
                <a:avLst/>
                <a:gdLst>
                  <a:gd name="T0" fmla="*/ 104 w 112"/>
                  <a:gd name="T1" fmla="*/ 101 h 136"/>
                  <a:gd name="T2" fmla="*/ 83 w 112"/>
                  <a:gd name="T3" fmla="*/ 101 h 136"/>
                  <a:gd name="T4" fmla="*/ 83 w 112"/>
                  <a:gd name="T5" fmla="*/ 129 h 136"/>
                  <a:gd name="T6" fmla="*/ 7 w 112"/>
                  <a:gd name="T7" fmla="*/ 129 h 136"/>
                  <a:gd name="T8" fmla="*/ 7 w 112"/>
                  <a:gd name="T9" fmla="*/ 32 h 136"/>
                  <a:gd name="T10" fmla="*/ 104 w 112"/>
                  <a:gd name="T11" fmla="*/ 32 h 136"/>
                  <a:gd name="T12" fmla="*/ 104 w 112"/>
                  <a:gd name="T13" fmla="*/ 40 h 136"/>
                  <a:gd name="T14" fmla="*/ 112 w 112"/>
                  <a:gd name="T15" fmla="*/ 32 h 136"/>
                  <a:gd name="T16" fmla="*/ 112 w 112"/>
                  <a:gd name="T17" fmla="*/ 6 h 136"/>
                  <a:gd name="T18" fmla="*/ 97 w 112"/>
                  <a:gd name="T19" fmla="*/ 6 h 136"/>
                  <a:gd name="T20" fmla="*/ 97 w 112"/>
                  <a:gd name="T21" fmla="*/ 20 h 136"/>
                  <a:gd name="T22" fmla="*/ 95 w 112"/>
                  <a:gd name="T23" fmla="*/ 20 h 136"/>
                  <a:gd name="T24" fmla="*/ 95 w 112"/>
                  <a:gd name="T25" fmla="*/ 0 h 136"/>
                  <a:gd name="T26" fmla="*/ 89 w 112"/>
                  <a:gd name="T27" fmla="*/ 0 h 136"/>
                  <a:gd name="T28" fmla="*/ 89 w 112"/>
                  <a:gd name="T29" fmla="*/ 20 h 136"/>
                  <a:gd name="T30" fmla="*/ 87 w 112"/>
                  <a:gd name="T31" fmla="*/ 20 h 136"/>
                  <a:gd name="T32" fmla="*/ 87 w 112"/>
                  <a:gd name="T33" fmla="*/ 6 h 136"/>
                  <a:gd name="T34" fmla="*/ 79 w 112"/>
                  <a:gd name="T35" fmla="*/ 6 h 136"/>
                  <a:gd name="T36" fmla="*/ 79 w 112"/>
                  <a:gd name="T37" fmla="*/ 20 h 136"/>
                  <a:gd name="T38" fmla="*/ 76 w 112"/>
                  <a:gd name="T39" fmla="*/ 20 h 136"/>
                  <a:gd name="T40" fmla="*/ 76 w 112"/>
                  <a:gd name="T41" fmla="*/ 0 h 136"/>
                  <a:gd name="T42" fmla="*/ 72 w 112"/>
                  <a:gd name="T43" fmla="*/ 0 h 136"/>
                  <a:gd name="T44" fmla="*/ 72 w 112"/>
                  <a:gd name="T45" fmla="*/ 20 h 136"/>
                  <a:gd name="T46" fmla="*/ 68 w 112"/>
                  <a:gd name="T47" fmla="*/ 20 h 136"/>
                  <a:gd name="T48" fmla="*/ 68 w 112"/>
                  <a:gd name="T49" fmla="*/ 6 h 136"/>
                  <a:gd name="T50" fmla="*/ 60 w 112"/>
                  <a:gd name="T51" fmla="*/ 6 h 136"/>
                  <a:gd name="T52" fmla="*/ 60 w 112"/>
                  <a:gd name="T53" fmla="*/ 20 h 136"/>
                  <a:gd name="T54" fmla="*/ 57 w 112"/>
                  <a:gd name="T55" fmla="*/ 20 h 136"/>
                  <a:gd name="T56" fmla="*/ 57 w 112"/>
                  <a:gd name="T57" fmla="*/ 0 h 136"/>
                  <a:gd name="T58" fmla="*/ 53 w 112"/>
                  <a:gd name="T59" fmla="*/ 0 h 136"/>
                  <a:gd name="T60" fmla="*/ 53 w 112"/>
                  <a:gd name="T61" fmla="*/ 20 h 136"/>
                  <a:gd name="T62" fmla="*/ 51 w 112"/>
                  <a:gd name="T63" fmla="*/ 20 h 136"/>
                  <a:gd name="T64" fmla="*/ 51 w 112"/>
                  <a:gd name="T65" fmla="*/ 6 h 136"/>
                  <a:gd name="T66" fmla="*/ 43 w 112"/>
                  <a:gd name="T67" fmla="*/ 6 h 136"/>
                  <a:gd name="T68" fmla="*/ 43 w 112"/>
                  <a:gd name="T69" fmla="*/ 20 h 136"/>
                  <a:gd name="T70" fmla="*/ 40 w 112"/>
                  <a:gd name="T71" fmla="*/ 20 h 136"/>
                  <a:gd name="T72" fmla="*/ 40 w 112"/>
                  <a:gd name="T73" fmla="*/ 0 h 136"/>
                  <a:gd name="T74" fmla="*/ 35 w 112"/>
                  <a:gd name="T75" fmla="*/ 0 h 136"/>
                  <a:gd name="T76" fmla="*/ 35 w 112"/>
                  <a:gd name="T77" fmla="*/ 20 h 136"/>
                  <a:gd name="T78" fmla="*/ 32 w 112"/>
                  <a:gd name="T79" fmla="*/ 20 h 136"/>
                  <a:gd name="T80" fmla="*/ 32 w 112"/>
                  <a:gd name="T81" fmla="*/ 6 h 136"/>
                  <a:gd name="T82" fmla="*/ 25 w 112"/>
                  <a:gd name="T83" fmla="*/ 6 h 136"/>
                  <a:gd name="T84" fmla="*/ 25 w 112"/>
                  <a:gd name="T85" fmla="*/ 20 h 136"/>
                  <a:gd name="T86" fmla="*/ 23 w 112"/>
                  <a:gd name="T87" fmla="*/ 20 h 136"/>
                  <a:gd name="T88" fmla="*/ 23 w 112"/>
                  <a:gd name="T89" fmla="*/ 0 h 136"/>
                  <a:gd name="T90" fmla="*/ 17 w 112"/>
                  <a:gd name="T91" fmla="*/ 0 h 136"/>
                  <a:gd name="T92" fmla="*/ 17 w 112"/>
                  <a:gd name="T93" fmla="*/ 20 h 136"/>
                  <a:gd name="T94" fmla="*/ 15 w 112"/>
                  <a:gd name="T95" fmla="*/ 20 h 136"/>
                  <a:gd name="T96" fmla="*/ 15 w 112"/>
                  <a:gd name="T97" fmla="*/ 6 h 136"/>
                  <a:gd name="T98" fmla="*/ 0 w 112"/>
                  <a:gd name="T99" fmla="*/ 6 h 136"/>
                  <a:gd name="T100" fmla="*/ 0 w 112"/>
                  <a:gd name="T101" fmla="*/ 24 h 136"/>
                  <a:gd name="T102" fmla="*/ 0 w 112"/>
                  <a:gd name="T103" fmla="*/ 28 h 136"/>
                  <a:gd name="T104" fmla="*/ 0 w 112"/>
                  <a:gd name="T105" fmla="*/ 136 h 136"/>
                  <a:gd name="T106" fmla="*/ 89 w 112"/>
                  <a:gd name="T107" fmla="*/ 136 h 136"/>
                  <a:gd name="T108" fmla="*/ 112 w 112"/>
                  <a:gd name="T109" fmla="*/ 110 h 136"/>
                  <a:gd name="T110" fmla="*/ 112 w 112"/>
                  <a:gd name="T111" fmla="*/ 84 h 136"/>
                  <a:gd name="T112" fmla="*/ 104 w 112"/>
                  <a:gd name="T113" fmla="*/ 92 h 136"/>
                  <a:gd name="T114" fmla="*/ 104 w 112"/>
                  <a:gd name="T115" fmla="*/ 10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7" name="Rectangle 117"/>
              <p:cNvSpPr>
                <a:spLocks noChangeArrowheads="1"/>
              </p:cNvSpPr>
              <p:nvPr/>
            </p:nvSpPr>
            <p:spPr bwMode="auto">
              <a:xfrm>
                <a:off x="7589930" y="4421713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8" name="Rectangle 118"/>
              <p:cNvSpPr>
                <a:spLocks noChangeArrowheads="1"/>
              </p:cNvSpPr>
              <p:nvPr/>
            </p:nvSpPr>
            <p:spPr bwMode="auto">
              <a:xfrm>
                <a:off x="7589930" y="4461645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9" name="Rectangle 119"/>
              <p:cNvSpPr>
                <a:spLocks noChangeArrowheads="1"/>
              </p:cNvSpPr>
              <p:nvPr/>
            </p:nvSpPr>
            <p:spPr bwMode="auto">
              <a:xfrm>
                <a:off x="7589930" y="4506569"/>
                <a:ext cx="109814" cy="14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30" name="Rectangle 120"/>
              <p:cNvSpPr>
                <a:spLocks noChangeArrowheads="1"/>
              </p:cNvSpPr>
              <p:nvPr/>
            </p:nvSpPr>
            <p:spPr bwMode="auto">
              <a:xfrm>
                <a:off x="7589930" y="4548998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8245573" y="5251090"/>
            <a:ext cx="2913198" cy="483700"/>
            <a:chOff x="6747237" y="2952210"/>
            <a:chExt cx="2913198" cy="483700"/>
          </a:xfrm>
        </p:grpSpPr>
        <p:sp>
          <p:nvSpPr>
            <p:cNvPr id="32" name="文本框 54"/>
            <p:cNvSpPr txBox="1"/>
            <p:nvPr/>
          </p:nvSpPr>
          <p:spPr>
            <a:xfrm>
              <a:off x="6747237" y="2952210"/>
              <a:ext cx="2913198" cy="41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1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制定合理的学习计划</a:t>
              </a:r>
              <a:endPara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" name="文本框 55"/>
            <p:cNvSpPr txBox="1"/>
            <p:nvPr/>
          </p:nvSpPr>
          <p:spPr>
            <a:xfrm>
              <a:off x="6915933" y="3158911"/>
              <a:ext cx="21858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113083" y="4009459"/>
            <a:ext cx="2272666" cy="437873"/>
            <a:chOff x="6915933" y="2850013"/>
            <a:chExt cx="2272666" cy="585897"/>
          </a:xfrm>
        </p:grpSpPr>
        <p:sp>
          <p:nvSpPr>
            <p:cNvPr id="35" name="文本框 57"/>
            <p:cNvSpPr txBox="1"/>
            <p:nvPr/>
          </p:nvSpPr>
          <p:spPr>
            <a:xfrm>
              <a:off x="7025154" y="2850013"/>
              <a:ext cx="2163445" cy="553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1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积极应对压力</a:t>
              </a:r>
              <a:endPara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36" name="文本框 58"/>
            <p:cNvSpPr txBox="1"/>
            <p:nvPr/>
          </p:nvSpPr>
          <p:spPr>
            <a:xfrm>
              <a:off x="6915933" y="3158911"/>
              <a:ext cx="21858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8" name="文本框 60"/>
          <p:cNvSpPr txBox="1"/>
          <p:nvPr/>
        </p:nvSpPr>
        <p:spPr>
          <a:xfrm>
            <a:off x="8564636" y="2778959"/>
            <a:ext cx="1784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000" b="1" dirty="0">
              <a:solidFill>
                <a:srgbClr val="FF0000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-843915" y="1587266"/>
            <a:ext cx="9470334" cy="3842243"/>
            <a:chOff x="-140467" y="2079244"/>
            <a:chExt cx="8002270" cy="3146742"/>
          </a:xfrm>
        </p:grpSpPr>
        <p:sp>
          <p:nvSpPr>
            <p:cNvPr id="41" name="椭圆 40"/>
            <p:cNvSpPr/>
            <p:nvPr/>
          </p:nvSpPr>
          <p:spPr>
            <a:xfrm>
              <a:off x="2604094" y="4720437"/>
              <a:ext cx="5257709" cy="505549"/>
            </a:xfrm>
            <a:prstGeom prst="ellipse">
              <a:avLst/>
            </a:prstGeom>
            <a:gradFill flip="none" rotWithShape="1">
              <a:gsLst>
                <a:gs pos="100000">
                  <a:srgbClr val="F5F4F2">
                    <a:alpha val="0"/>
                  </a:srgbClr>
                </a:gs>
                <a:gs pos="0">
                  <a:schemeClr val="tx1">
                    <a:lumMod val="85000"/>
                    <a:lumOff val="1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-140467" y="2079244"/>
              <a:ext cx="6829636" cy="3122811"/>
              <a:chOff x="-140467" y="2079244"/>
              <a:chExt cx="6829636" cy="3122811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-140467" y="4822228"/>
                <a:ext cx="3950195" cy="37982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5F4F2">
                      <a:alpha val="0"/>
                    </a:srgbClr>
                  </a:gs>
                  <a:gs pos="0">
                    <a:schemeClr val="tx1">
                      <a:lumMod val="85000"/>
                      <a:lumOff val="1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1288133" y="4633852"/>
                <a:ext cx="4217422" cy="405521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5F4F2">
                      <a:alpha val="0"/>
                    </a:srgbClr>
                  </a:gs>
                  <a:gs pos="0">
                    <a:schemeClr val="tx1">
                      <a:lumMod val="85000"/>
                      <a:lumOff val="1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pic>
            <p:nvPicPr>
              <p:cNvPr id="45" name="Picture 6" descr="iMac-mock-up-diferents-views.png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8153" y="2079244"/>
                <a:ext cx="3437383" cy="2857323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6303" y="2263097"/>
                <a:ext cx="2904134" cy="1830621"/>
              </a:xfrm>
              <a:prstGeom prst="rect">
                <a:avLst/>
              </a:prstGeom>
            </p:spPr>
          </p:pic>
          <p:pic>
            <p:nvPicPr>
              <p:cNvPr id="4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8453" y="3254726"/>
                <a:ext cx="3040716" cy="1763264"/>
              </a:xfrm>
              <a:prstGeom prst="rect">
                <a:avLst/>
              </a:prstGeom>
            </p:spPr>
          </p:pic>
          <p:pic>
            <p:nvPicPr>
              <p:cNvPr id="48" name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570" y="2737773"/>
                <a:ext cx="1698404" cy="2402827"/>
              </a:xfrm>
              <a:prstGeom prst="rect">
                <a:avLst/>
              </a:prstGeom>
            </p:spPr>
          </p:pic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9042" y="3429652"/>
                <a:ext cx="2154997" cy="1327049"/>
              </a:xfrm>
              <a:prstGeom prst="rect">
                <a:avLst/>
              </a:prstGeom>
            </p:spPr>
          </p:pic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2352" y="3001896"/>
                <a:ext cx="1226457" cy="1834716"/>
              </a:xfrm>
              <a:prstGeom prst="rect">
                <a:avLst/>
              </a:prstGeom>
            </p:spPr>
          </p:pic>
        </p:grpSp>
      </p:grpSp>
      <p:sp>
        <p:nvSpPr>
          <p:cNvPr id="52" name="文本框 51"/>
          <p:cNvSpPr txBox="1"/>
          <p:nvPr/>
        </p:nvSpPr>
        <p:spPr>
          <a:xfrm>
            <a:off x="8415020" y="5748655"/>
            <a:ext cx="3041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" panose="020B0503020204020204" pitchFamily="34" charset="-122"/>
                <a:cs typeface="Segoe UI Semilight" panose="020B0402040204020203" pitchFamily="34" charset="0"/>
                <a:sym typeface="+mn-ea"/>
              </a:rPr>
              <a:t>时间管理、目标设定、制定复习计划等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微软雅黑" panose="020B0503020204020204" pitchFamily="34" charset="-122"/>
              <a:cs typeface="Segoe UI Semilight" panose="020B0402040204020203" pitchFamily="34" charset="0"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87715" y="4457700"/>
            <a:ext cx="3067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" panose="020B0503020204020204" pitchFamily="34" charset="-122"/>
                <a:cs typeface="Segoe UI Semilight" panose="020B0402040204020203" pitchFamily="34" charset="0"/>
                <a:sym typeface="+mn-ea"/>
              </a:rPr>
              <a:t>放松训练、深呼吸、冥想联系、运动解压等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微软雅黑" panose="020B0503020204020204" pitchFamily="34" charset="-122"/>
              <a:cs typeface="Segoe UI Semilight" panose="020B0402040204020203" pitchFamily="34" charset="0"/>
              <a:sym typeface="+mn-ea"/>
            </a:endParaRPr>
          </a:p>
        </p:txBody>
      </p:sp>
      <p:sp>
        <p:nvSpPr>
          <p:cNvPr id="58" name="TextBox 1"/>
          <p:cNvSpPr txBox="1"/>
          <p:nvPr>
            <p:custDataLst>
              <p:tags r:id="rId7"/>
            </p:custDataLst>
          </p:nvPr>
        </p:nvSpPr>
        <p:spPr>
          <a:xfrm>
            <a:off x="456690" y="365561"/>
            <a:ext cx="5397500" cy="65913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500" b="1" spc="190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/>
              </a:rPr>
              <a:t>三、</a:t>
            </a:r>
            <a:r>
              <a:rPr lang="zh-CN" altLang="en-US" sz="3500" b="1" spc="190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考前心理调适的方法</a:t>
            </a:r>
            <a:endParaRPr lang="zh-CN" altLang="en-US" sz="3500" b="1" spc="190" dirty="0">
              <a:solidFill>
                <a:schemeClr val="accent1">
                  <a:lumMod val="7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60" name="椭圆 80"/>
          <p:cNvSpPr/>
          <p:nvPr/>
        </p:nvSpPr>
        <p:spPr bwMode="auto">
          <a:xfrm rot="18900000">
            <a:off x="7360920" y="5299710"/>
            <a:ext cx="720090" cy="721360"/>
          </a:xfrm>
          <a:prstGeom prst="roundRect">
            <a:avLst/>
          </a:prstGeom>
          <a:solidFill>
            <a:srgbClr val="C00000"/>
          </a:solidFill>
          <a:ln w="9525" cap="flat" cmpd="sng" algn="ctr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prstDash val="solid"/>
          </a:ln>
          <a:effectLst>
            <a:innerShdw blurRad="76200" dist="38100" dir="162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73" name="Group 15"/>
          <p:cNvGrpSpPr/>
          <p:nvPr/>
        </p:nvGrpSpPr>
        <p:grpSpPr>
          <a:xfrm>
            <a:off x="7495540" y="5427980"/>
            <a:ext cx="464185" cy="464185"/>
            <a:chOff x="4439444" y="2582069"/>
            <a:chExt cx="464344" cy="464344"/>
          </a:xfrm>
          <a:solidFill>
            <a:sysClr val="window" lastClr="FFFFFF"/>
          </a:solidFill>
        </p:grpSpPr>
        <p:sp>
          <p:nvSpPr>
            <p:cNvPr id="74" name="AutoShape 123"/>
            <p:cNvSpPr/>
            <p:nvPr>
              <p:custDataLst>
                <p:tags r:id="rId8"/>
              </p:custDataLst>
            </p:nvPr>
          </p:nvSpPr>
          <p:spPr bwMode="auto">
            <a:xfrm>
              <a:off x="4439444" y="258206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5" name="AutoShape 124"/>
            <p:cNvSpPr/>
            <p:nvPr>
              <p:custDataLst>
                <p:tags r:id="rId9"/>
              </p:custDataLst>
            </p:nvPr>
          </p:nvSpPr>
          <p:spPr bwMode="auto">
            <a:xfrm>
              <a:off x="4570413" y="2712244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76" name="AutoShape 125"/>
            <p:cNvSpPr/>
            <p:nvPr>
              <p:custDataLst>
                <p:tags r:id="rId10"/>
              </p:custDataLst>
            </p:nvPr>
          </p:nvSpPr>
          <p:spPr bwMode="auto">
            <a:xfrm>
              <a:off x="4613275" y="2755900"/>
              <a:ext cx="116682" cy="1166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7965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80" name="Rectangle 24"/>
          <p:cNvSpPr/>
          <p:nvPr/>
        </p:nvSpPr>
        <p:spPr>
          <a:xfrm>
            <a:off x="8365490" y="3202305"/>
            <a:ext cx="3389630" cy="48958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/>
              </a:rPr>
              <a:t>明确考试目的，积极调整心态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/>
            </a:endParaRPr>
          </a:p>
        </p:txBody>
      </p:sp>
      <p:sp>
        <p:nvSpPr>
          <p:cNvPr id="81" name="TextBox 21"/>
          <p:cNvSpPr txBox="1"/>
          <p:nvPr/>
        </p:nvSpPr>
        <p:spPr>
          <a:xfrm>
            <a:off x="8361227" y="2775065"/>
            <a:ext cx="1842770" cy="44323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积极自我暗示</a:t>
            </a:r>
            <a:endParaRPr lang="zh-CN" altLang="en-US" sz="20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82" name="TextBox 16"/>
          <p:cNvSpPr txBox="1"/>
          <p:nvPr/>
        </p:nvSpPr>
        <p:spPr>
          <a:xfrm>
            <a:off x="8333538" y="1616485"/>
            <a:ext cx="1842770" cy="44323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l"/>
            <a:r>
              <a:rPr lang="zh-CN" altLang="en-US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避免过度焦虑</a:t>
            </a:r>
            <a:endParaRPr lang="en-GB" sz="20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83" name="Rectangle 24"/>
          <p:cNvSpPr/>
          <p:nvPr/>
        </p:nvSpPr>
        <p:spPr>
          <a:xfrm>
            <a:off x="8388350" y="1993900"/>
            <a:ext cx="3447415" cy="48958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ea typeface="微软雅黑" panose="020B0503020204020204" pitchFamily="34" charset="-122"/>
                <a:cs typeface="Segoe UI Semilight" panose="020B0402040204020203" pitchFamily="34" charset="0"/>
                <a:sym typeface="+mn-ea"/>
              </a:rPr>
              <a:t>认识焦虑、接受焦虑、缓解焦虑等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/>
              <a:ea typeface="微软雅黑" panose="020B0503020204020204" pitchFamily="34" charset="-122"/>
              <a:cs typeface="Segoe UI Semilight" panose="020B0402040204020203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52" grpId="0"/>
      <p:bldP spid="52" grpId="1"/>
      <p:bldP spid="53" grpId="0"/>
      <p:bldP spid="53" grpId="1"/>
      <p:bldP spid="60" grpId="0" animBg="1"/>
      <p:bldP spid="60" grpId="1" animBg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10.xml><?xml version="1.0" encoding="utf-8"?>
<p:tagLst xmlns:p="http://schemas.openxmlformats.org/presentationml/2006/main">
  <p:tag name="KSO_WM_SLIDE_ID" val="diagram20204635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22*540"/>
  <p:tag name="KSO_WM_SLIDE_POSITION" val="0*0"/>
  <p:tag name="KSO_WM_TAG_VERSION" val="1.0"/>
  <p:tag name="KSO_WM_BEAUTIFY_FLAG" val="#wm#"/>
  <p:tag name="KSO_WM_TEMPLATE_CATEGORY" val="diagram"/>
  <p:tag name="KSO_WM_TEMPLATE_INDEX" val="20204635"/>
  <p:tag name="KSO_WM_SLIDE_LAYOUT" val="a_f"/>
  <p:tag name="KSO_WM_SLIDE_LAYOUT_CNT" val="1_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656_1*i*1"/>
  <p:tag name="KSO_WM_TEMPLATE_CATEGORY" val="diagram"/>
  <p:tag name="KSO_WM_TEMPLATE_INDEX" val="20196656"/>
  <p:tag name="KSO_WM_UNIT_LAYERLEVEL" val="1"/>
  <p:tag name="KSO_WM_TAG_VERSION" val="1.0"/>
  <p:tag name="KSO_WM_BEAUTIFY_FLAG" val="#wm#"/>
  <p:tag name="KSO_WM_UNIT_TYPE" val="i"/>
  <p:tag name="KSO_WM_UNIT_INDEX" val="1"/>
  <p:tag name="KSO_WM_UNIT_ADJUSTLAYOUT_ID" val="18"/>
  <p:tag name="KSO_WM_UNIT_COLOR_SCHEME_SHAPE_ID" val="18"/>
  <p:tag name="KSO_WM_UNIT_COLOR_SCHEME_PARENT_PAGE" val="0_1"/>
  <p:tag name="KSO_WM_UNIT_FOIL_COLOR" val="1"/>
  <p:tag name="KSO_WM_UNIT_FILL_FORE_SCHEMECOLOR_INDEX_BRIGHTNESS" val="0.8"/>
  <p:tag name="KSO_WM_UNIT_FILL_FORE_SCHEMECOLOR_INDEX" val="1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656_1*i*2"/>
  <p:tag name="KSO_WM_TEMPLATE_CATEGORY" val="diagram"/>
  <p:tag name="KSO_WM_TEMPLATE_INDEX" val="20196656"/>
  <p:tag name="KSO_WM_UNIT_LAYERLEVEL" val="1"/>
  <p:tag name="KSO_WM_TAG_VERSION" val="1.0"/>
  <p:tag name="KSO_WM_BEAUTIFY_FLAG" val="#wm#"/>
  <p:tag name="KSO_WM_UNIT_TYPE" val="i"/>
  <p:tag name="KSO_WM_UNIT_INDEX" val="2"/>
  <p:tag name="KSO_WM_UNIT_ADJUSTLAYOUT_ID" val="23"/>
  <p:tag name="KSO_WM_UNIT_COLOR_SCHEME_SHAPE_ID" val="23"/>
  <p:tag name="KSO_WM_UNIT_COLOR_SCHEME_PARENT_PAGE" val="0_1"/>
  <p:tag name="KSO_WM_UNIT_FOIL_COLOR" val="1"/>
  <p:tag name="KSO_WM_UNIT_FILL_FORE_SCHEMECOLOR_INDEX_BRIGHTNESS" val="0.8"/>
  <p:tag name="KSO_WM_UNIT_FILL_FORE_SCHEMECOLOR_INDEX" val="1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656_1*i*3"/>
  <p:tag name="KSO_WM_TEMPLATE_CATEGORY" val="diagram"/>
  <p:tag name="KSO_WM_TEMPLATE_INDEX" val="20196656"/>
  <p:tag name="KSO_WM_UNIT_LAYERLEVEL" val="1"/>
  <p:tag name="KSO_WM_TAG_VERSION" val="1.0"/>
  <p:tag name="KSO_WM_BEAUTIFY_FLAG" val="#wm#"/>
  <p:tag name="KSO_WM_UNIT_TYPE" val="i"/>
  <p:tag name="KSO_WM_UNIT_INDEX" val="3"/>
  <p:tag name="KSO_WM_UNIT_ADJUSTLAYOUT_ID" val="20"/>
  <p:tag name="KSO_WM_UNIT_COLOR_SCHEME_SHAPE_ID" val="20"/>
  <p:tag name="KSO_WM_UNIT_COLOR_SCHEME_PARENT_PAGE" val="0_1"/>
  <p:tag name="KSO_WM_UNIT_FOIL_COLOR" val="1"/>
  <p:tag name="KSO_WM_UNIT_FILL_FORE_SCHEMECOLOR_INDEX_BRIGHTNESS" val="0.8"/>
  <p:tag name="KSO_WM_UNIT_FILL_FORE_SCHEMECOLOR_INDEX" val="1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656_1*i*4"/>
  <p:tag name="KSO_WM_TEMPLATE_CATEGORY" val="diagram"/>
  <p:tag name="KSO_WM_TEMPLATE_INDEX" val="20196656"/>
  <p:tag name="KSO_WM_UNIT_LAYERLEVEL" val="1"/>
  <p:tag name="KSO_WM_TAG_VERSION" val="1.0"/>
  <p:tag name="KSO_WM_BEAUTIFY_FLAG" val="#wm#"/>
  <p:tag name="KSO_WM_UNIT_TYPE" val="i"/>
  <p:tag name="KSO_WM_UNIT_INDEX" val="4"/>
  <p:tag name="KSO_WM_UNIT_ADJUSTLAYOUT_ID" val="6"/>
  <p:tag name="KSO_WM_UNIT_COLOR_SCHEME_SHAPE_ID" val="6"/>
  <p:tag name="KSO_WM_UNIT_COLOR_SCHEME_PARENT_PAGE" val="0_1"/>
  <p:tag name="KSO_WM_UNIT_FILL_FORE_SCHEMECOLOR_INDEX_BRIGHTNESS" val="0"/>
  <p:tag name="KSO_WM_UNIT_FILL_FORE_SCHEMECOLOR_INDEX" val="14"/>
  <p:tag name="KSO_WM_UNIT_FILL_TYPE" val="1"/>
  <p:tag name="KSO_WM_UNIT_SHADOW_SCHEMECOLOR_INDEX_BRIGHTNESS" val="0.35"/>
  <p:tag name="KSO_WM_UNIT_SHADOW_SCHEMECOLOR_INDEX" val="13"/>
  <p:tag name="KSO_WM_UNIT_TEXT_FILL_FORE_SCHEMECOLOR_INDEX_BRIGHTNESS" val="0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UNIT_VALUE" val="1113*111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6656_1*d*1"/>
  <p:tag name="KSO_WM_TEMPLATE_CATEGORY" val="diagram"/>
  <p:tag name="KSO_WM_TEMPLATE_INDEX" val="20196656"/>
  <p:tag name="KSO_WM_UNIT_LAYERLEVEL" val="1"/>
  <p:tag name="KSO_WM_TAG_VERSION" val="1.0"/>
  <p:tag name="KSO_WM_BEAUTIFY_FLAG" val="#wm#"/>
  <p:tag name="KSO_WM_UNIT_ADJUSTLAYOUT_ID" val="4"/>
  <p:tag name="KSO_WM_UNIT_PICTURE_CLIP_FLAG" val="1"/>
  <p:tag name="KSO_WM_UNIT_COLOR_SCHEME_SHAPE_ID" val="4"/>
  <p:tag name="KSO_WM_UNIT_COLOR_SCHEME_PARENT_PAGE" val="0_1"/>
</p:tagLst>
</file>

<file path=ppt/tags/tag16.xml><?xml version="1.0" encoding="utf-8"?>
<p:tagLst xmlns:p="http://schemas.openxmlformats.org/presentationml/2006/main">
  <p:tag name="KSO_WM_UNIT_TEXT_PART_ID_V2" val="d-3-2"/>
  <p:tag name="KSO_WM_UNIT_NOCLEAR" val="1"/>
  <p:tag name="KSO_WM_UNIT_VALUE" val="28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6656_1*f*1"/>
  <p:tag name="KSO_WM_TEMPLATE_CATEGORY" val="diagram"/>
  <p:tag name="KSO_WM_TEMPLATE_INDEX" val="20196656"/>
  <p:tag name="KSO_WM_UNIT_LAYERLEVEL" val="1"/>
  <p:tag name="KSO_WM_TAG_VERSION" val="1.0"/>
  <p:tag name="KSO_WM_BEAUTIFY_FLAG" val="#wm#"/>
  <p:tag name="KSO_WM_UNIT_PRESET_TEXT" val="单击此处添加小标题&#10;为了最终呈现发布的良好效果，请尽量言简意赅的&#10;单击此处添加小标题&#10;为了最终呈现发布的良好效果，请尽量言简意赅的阐述观点&#10;单击此处添加小标题&#10;根据需要可酌情增减文字，以便观者可以准确理解您所传达的信息&#10;单击此处添加小标题&#10;根据需要可酌情增减文字，以便观者可以准确理解"/>
  <p:tag name="KSO_WM_UNIT_ADJUSTLAYOUT_ID" val="11"/>
  <p:tag name="KSO_WM_UNIT_COLOR_SCHEME_SHAPE_ID" val="11"/>
  <p:tag name="KSO_WM_UNIT_COLOR_SCHEME_PARENT_PAGE" val="0_1"/>
  <p:tag name="KSO_WM_UNIT_TEXT_FILL_FORE_SCHEMECOLOR_INDEX_BRIGHTNESS" val="0.25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TEXT_PART_ID_V2" val="a-3-2"/>
  <p:tag name="KSO_WM_UNIT_ISCONTENTS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6656_1*a*1"/>
  <p:tag name="KSO_WM_TEMPLATE_CATEGORY" val="diagram"/>
  <p:tag name="KSO_WM_TEMPLATE_INDEX" val="20196656"/>
  <p:tag name="KSO_WM_UNIT_LAYERLEVEL" val="1"/>
  <p:tag name="KSO_WM_TAG_VERSION" val="1.0"/>
  <p:tag name="KSO_WM_BEAUTIFY_FLAG" val="#wm#"/>
  <p:tag name="KSO_WM_UNIT_PRESET_TEXT" val="单击可添加您的大标题内容"/>
  <p:tag name="KSO_WM_UNIT_ADJUSTLAYOUT_ID" val="14"/>
  <p:tag name="KSO_WM_UNIT_COLOR_SCHEME_SHAPE_ID" val="14"/>
  <p:tag name="KSO_WM_UNIT_COLOR_SCHEME_PARENT_PAGE" val="0_1"/>
  <p:tag name="KSO_WM_UNIT_TEXT_FILL_FORE_SCHEMECOLOR_INDEX_BRIGHTNESS" val="0.25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SLIDE_ID" val="diagram20196656_1"/>
  <p:tag name="KSO_WM_TEMPLATE_SUBCATEGORY" val="0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196656"/>
  <p:tag name="KSO_WM_SLIDE_LAYOUT" val="a_d_f"/>
  <p:tag name="KSO_WM_SLIDE_LAYOUT_CNT" val="1_1_1"/>
  <p:tag name="KSO_WM_SLIDE_CONSTRAINT" val="%7b%22slideConstraint%22%3a%7b%22seriesAreas%22%3a%5b%5d%2c%22singleAreas%22%3a%5b%7b%22shapes%22%3a%5b4%5d%2c%22serialConstraintIndex%22%3a-1%2c%22areatextmark%22%3a0%2c%22pictureprocessmark%22%3a0%7d%5d%7d%7d"/>
  <p:tag name="KSO_WM_SLIDE_COLORSCHEME_VERSION" val="3.2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3296.387401574803,&quot;width&quot;:14532.71653543307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4635_1*i*1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1371_1*i*4"/>
  <p:tag name="KSO_WM_TEMPLATE_CATEGORY" val="diagram"/>
  <p:tag name="KSO_WM_TEMPLATE_INDEX" val="20201371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1371_1*i*1"/>
  <p:tag name="KSO_WM_TEMPLATE_CATEGORY" val="diagram"/>
  <p:tag name="KSO_WM_TEMPLATE_INDEX" val="2020137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</p:tagLst>
</file>

<file path=ppt/tags/tag37.xml><?xml version="1.0" encoding="utf-8"?>
<p:tagLst xmlns:p="http://schemas.openxmlformats.org/presentationml/2006/main">
  <p:tag name="KSO_WM_UNIT_ISCONTENTS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1371_1*a*1"/>
  <p:tag name="KSO_WM_TEMPLATE_CATEGORY" val="diagram"/>
  <p:tag name="KSO_WM_TEMPLATE_INDEX" val="20201371"/>
  <p:tag name="KSO_WM_UNIT_LAYERLEVEL" val="1"/>
  <p:tag name="KSO_WM_TAG_VERSION" val="1.0"/>
  <p:tag name="KSO_WM_BEAUTIFY_FLAG" val="#wm#"/>
  <p:tag name="KSO_WM_UNIT_PRESET_TEXT" val="产品更新换代较快&#10;如何持续的研发新产品？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1371_1*i*2"/>
  <p:tag name="KSO_WM_TEMPLATE_CATEGORY" val="diagram"/>
  <p:tag name="KSO_WM_TEMPLATE_INDEX" val="20201371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SHADOW_SCHEMECOLOR_INDEX_BRIGHTNESS" val="0.05"/>
  <p:tag name="KSO_WM_UNIT_SHADOW_SCHEMECOLOR_INDEX" val="1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1371_1*i*3"/>
  <p:tag name="KSO_WM_TEMPLATE_CATEGORY" val="diagram"/>
  <p:tag name="KSO_WM_TEMPLATE_INDEX" val="20201371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SHADOW_SCHEMECOLOR_INDEX_BRIGHTNESS" val="0.05"/>
  <p:tag name="KSO_WM_UNIT_SHADOW_SCHEMECOLOR_INDEX" val="1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4635_1*i*2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0.xml><?xml version="1.0" encoding="utf-8"?>
<p:tagLst xmlns:p="http://schemas.openxmlformats.org/presentationml/2006/main">
  <p:tag name="KSO_WM_SLIDE_ID" val="diagram20201371_1"/>
  <p:tag name="KSO_WM_TEMPLATE_SUBCATEGORY" val="0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01371"/>
  <p:tag name="KSO_WM_SLIDE_LAYOUT" val="a"/>
  <p:tag name="KSO_WM_SLIDE_LAYOUT_CNT" val="1"/>
  <p:tag name="KSO_WM_TEMPLATE_MASTER_TYPE" val="0"/>
  <p:tag name="KSO_WM_TEMPLATE_COLOR_TYPE" val="1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PP_MARK_KEY" val="fee8f3f4-2b12-4079-b123-770ab421532e"/>
  <p:tag name="COMMONDATA" val="eyJoZGlkIjoiMjJkZjZhNGVlMDA3NjBjYThhMWExNzYyOWVmYWU5NWUifQ=="/>
  <p:tag name="commondata" val="eyJoZGlkIjoiNzc5NjdiYjFhZWQ4ZWIwY2VmZDY2NDI4M2RjMzEyNjQ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4635_1*i*4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UNIT_ISCONTENTS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4635_1*a*1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PRESET_TEXT" val="单击此处&#10;添加标题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UNIT_NOCLEAR" val="0"/>
  <p:tag name="KSO_WM_UNIT_VALUE" val="3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4635_1*f*1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"/>
  <p:tag name="KSO_WM_UNIT_SUBTYPE" val="a"/>
  <p:tag name="KSO_WM_UNIT_TEXT_FILL_FORE_SCHEMECOLOR_INDEX_BRIGHTNESS" val="0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UNIT_NOCLEAR" val="0"/>
  <p:tag name="KSO_WM_UNIT_VALUE" val="3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04635_1*f*2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4635_1*i*3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自定义 23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71D1D"/>
      </a:accent1>
      <a:accent2>
        <a:srgbClr val="3F3F3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2412</Words>
  <Application>WPS 演示</Application>
  <PresentationFormat>宽屏</PresentationFormat>
  <Paragraphs>182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 2</vt:lpstr>
      <vt:lpstr>Arial</vt:lpstr>
      <vt:lpstr>华文行楷</vt:lpstr>
      <vt:lpstr>华文楷体</vt:lpstr>
      <vt:lpstr>Times New Roman</vt:lpstr>
      <vt:lpstr>楷体</vt:lpstr>
      <vt:lpstr>Calibri</vt:lpstr>
      <vt:lpstr>Wingdings</vt:lpstr>
      <vt:lpstr>WPS-Bullets</vt:lpstr>
      <vt:lpstr>Segoe UI Semilight</vt:lpstr>
      <vt:lpstr>苹方 粗体</vt:lpstr>
      <vt:lpstr>Segoe Print</vt:lpstr>
      <vt:lpstr>华文新魏</vt:lpstr>
      <vt:lpstr>华文细黑</vt:lpstr>
      <vt:lpstr>黑体</vt:lpstr>
      <vt:lpstr>Arial Unicode MS</vt:lpstr>
      <vt:lpstr>Calibri Light</vt:lpstr>
      <vt:lpstr>等线 Light</vt:lpstr>
      <vt:lpstr>等线</vt:lpstr>
      <vt:lpstr>Corbel</vt:lpstr>
      <vt:lpstr>幼圆</vt:lpstr>
      <vt:lpstr>第一PPT，www.1ppt.com</vt:lpstr>
      <vt:lpstr>自定义设计方案</vt:lpstr>
      <vt:lpstr>1_第一PPT，www.1ppt.com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空白演示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教学</dc:title>
  <dc:creator>第一PPT</dc:creator>
  <cp:keywords>www.1ppt.com</cp:keywords>
  <dc:description>www.1ppt.com</dc:description>
  <cp:lastModifiedBy>潇潇雨</cp:lastModifiedBy>
  <cp:revision>101</cp:revision>
  <dcterms:created xsi:type="dcterms:W3CDTF">2015-05-05T08:02:00Z</dcterms:created>
  <dcterms:modified xsi:type="dcterms:W3CDTF">2024-01-04T06:46:43Z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5C3E6569AA22433C97D4BCD1E79EB92A_12</vt:lpwstr>
  </property>
  <property fmtid="{D5CDD505-2E9C-101B-9397-08002B2CF9AE}" pid="3" name="KSOProductBuildVer">
    <vt:lpwstr>2052-12.1.0.16120</vt:lpwstr>
  </property>
</Properties>
</file>